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0" r:id="rId3"/>
    <p:sldId id="301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21" r:id="rId13"/>
    <p:sldId id="265" r:id="rId14"/>
  </p:sldIdLst>
  <p:sldSz cx="11520488" cy="6483350"/>
  <p:notesSz cx="6858000" cy="9144000"/>
  <p:embeddedFontLst>
    <p:embeddedFont>
      <p:font typeface="Lucida Sans Unicode" panose="020B0602030504020204" pitchFamily="34" charset="0"/>
      <p:regular r:id="rId17"/>
    </p:embeddedFont>
    <p:embeddedFont>
      <p:font typeface="ＭＳ Ｐゴシック" panose="020B0600070205080204" pitchFamily="34" charset="-12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FD0"/>
    <a:srgbClr val="7BC3CF"/>
    <a:srgbClr val="80C7AA"/>
    <a:srgbClr val="2F507D"/>
    <a:srgbClr val="E5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7" autoAdjust="0"/>
    <p:restoredTop sz="94627" autoAdjust="0"/>
  </p:normalViewPr>
  <p:slideViewPr>
    <p:cSldViewPr snapToGrid="0">
      <p:cViewPr>
        <p:scale>
          <a:sx n="100" d="100"/>
          <a:sy n="100" d="100"/>
        </p:scale>
        <p:origin x="-924" y="-426"/>
      </p:cViewPr>
      <p:guideLst>
        <p:guide orient="horz" pos="2042"/>
        <p:guide orient="horz" pos="1527"/>
        <p:guide pos="3629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=""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=""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=""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=""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=""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=""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24" y="6009106"/>
            <a:ext cx="2688114" cy="345178"/>
          </a:xfrm>
          <a:prstGeom prst="rect">
            <a:avLst/>
          </a:prstGeom>
        </p:spPr>
        <p:txBody>
          <a:bodyPr/>
          <a:lstStyle/>
          <a:p>
            <a:fld id="{CDB7D1A7-E42D-4C5F-806F-889FBCD8D636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6167" y="6009106"/>
            <a:ext cx="3648155" cy="3451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920-2CF4-419E-8267-E729885F9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  <p:sldLayoutId id="2147483821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ec.kmbs.u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BB4F3D-04BD-8541-A4C8-9862B2B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900" y="2033625"/>
            <a:ext cx="5760000" cy="1423950"/>
          </a:xfrm>
        </p:spPr>
        <p:txBody>
          <a:bodyPr/>
          <a:lstStyle/>
          <a:p>
            <a:r>
              <a:rPr lang="en-US" dirty="0" smtClean="0"/>
              <a:t>Corporate Announcements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5C21194-277A-904E-B2BF-B5CAC333F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849" y="3699789"/>
            <a:ext cx="5767151" cy="934716"/>
          </a:xfrm>
        </p:spPr>
        <p:txBody>
          <a:bodyPr/>
          <a:lstStyle/>
          <a:p>
            <a:r>
              <a:rPr lang="en-US" dirty="0" smtClean="0"/>
              <a:t>Overview: Features &amp; Functions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July </a:t>
            </a:r>
            <a:r>
              <a:rPr lang="en-US" sz="800" dirty="0" smtClean="0"/>
              <a:t>2019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54" y="641267"/>
            <a:ext cx="2840581" cy="5140098"/>
          </a:xfrm>
          <a:prstGeom prst="rect">
            <a:avLst/>
          </a:prstGeom>
        </p:spPr>
      </p:pic>
      <p:pic>
        <p:nvPicPr>
          <p:cNvPr id="8" name="Picture 2" descr="D:\Corporate Announcements\corpAnns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6525"/>
            <a:ext cx="1911576" cy="5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4965524" cy="4113626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cap="all" dirty="0">
                <a:solidFill>
                  <a:schemeClr val="accent1"/>
                </a:solidFill>
              </a:rPr>
              <a:t>Full Version. </a:t>
            </a:r>
            <a:r>
              <a:rPr lang="en-US" sz="1800" cap="all" dirty="0"/>
              <a:t>C</a:t>
            </a:r>
            <a:r>
              <a:rPr lang="en-US" sz="1800" dirty="0"/>
              <a:t>orporate Announcements application comes with licenses for 5 </a:t>
            </a:r>
            <a:r>
              <a:rPr lang="en-US" sz="1800" dirty="0" smtClean="0"/>
              <a:t>MFPs.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ADD ONS. </a:t>
            </a:r>
            <a:r>
              <a:rPr lang="en-US" sz="1800" dirty="0"/>
              <a:t>To run ads on additional MFPs, register add-ons for 5, 25, 50, 100, 500, </a:t>
            </a:r>
            <a:r>
              <a:rPr lang="en-US" sz="1800" dirty="0" smtClean="0"/>
              <a:t>1000 devices.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Easy Registration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158" y="1268668"/>
            <a:ext cx="3995342" cy="3782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1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4965524" cy="4113626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1800" b="1" dirty="0">
                <a:solidFill>
                  <a:schemeClr val="accent1"/>
                </a:solidFill>
                <a:ea typeface="Verdana" pitchFamily="34" charset="0"/>
                <a:cs typeface="Arial" pitchFamily="34" charset="0"/>
              </a:rPr>
              <a:t>For Installation at Customer Location: </a:t>
            </a:r>
            <a:r>
              <a:rPr lang="en-US" sz="1800" dirty="0">
                <a:ea typeface="Verdana" pitchFamily="34" charset="0"/>
                <a:cs typeface="Arial" pitchFamily="34" charset="0"/>
              </a:rPr>
              <a:t>30-day Demo versions are available at the Solutions Engineering Center’s web site: </a:t>
            </a:r>
            <a:r>
              <a:rPr lang="en-US" sz="1800" dirty="0">
                <a:ea typeface="Verdana" pitchFamily="34" charset="0"/>
                <a:cs typeface="Arial" pitchFamily="34" charset="0"/>
                <a:hlinkClick r:id="rId2"/>
              </a:rPr>
              <a:t>www.sec.kmbs.us</a:t>
            </a:r>
            <a:endParaRPr lang="en-US" sz="1800" dirty="0">
              <a:ea typeface="Verdana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US" sz="1800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1800" b="1" dirty="0">
                <a:solidFill>
                  <a:schemeClr val="accent1"/>
                </a:solidFill>
                <a:ea typeface="Verdana" pitchFamily="34" charset="0"/>
                <a:cs typeface="Arial" pitchFamily="34" charset="0"/>
              </a:rPr>
              <a:t>For Konica Minolta Employees and Dealer Sales: </a:t>
            </a:r>
            <a:r>
              <a:rPr lang="en-US" sz="1800" dirty="0">
                <a:ea typeface="Verdana" pitchFamily="34" charset="0"/>
                <a:cs typeface="Arial" pitchFamily="34" charset="0"/>
              </a:rPr>
              <a:t>NFR (Not For Resale) version </a:t>
            </a:r>
            <a:r>
              <a:rPr lang="en-US" sz="1800" dirty="0">
                <a:ea typeface="Verdana" pitchFamily="34" charset="0"/>
                <a:cs typeface="Arial" pitchFamily="34" charset="0"/>
                <a:hlinkClick r:id="rId2"/>
              </a:rPr>
              <a:t>www.sec.kmbs.us/nfr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Available For You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01" y="1238250"/>
            <a:ext cx="4131354" cy="244988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33" y="2958492"/>
            <a:ext cx="3200142" cy="244988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2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2637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2" descr="D:\Illustration\Konica Minolta Logos\3d_positive_konica_minolta_vertical_logo_white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9" y="4162425"/>
            <a:ext cx="2903515" cy="19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524250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sec@kmbs.konicaminolta.us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007" y="1435551"/>
            <a:ext cx="3202858" cy="756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1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6142013" y="1436915"/>
            <a:ext cx="4118284" cy="426324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Corporate Culture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Get Your Message Across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Announcements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2" r="16610"/>
          <a:stretch/>
        </p:blipFill>
        <p:spPr>
          <a:xfrm>
            <a:off x="0" y="0"/>
            <a:ext cx="4695824" cy="648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0" y="0"/>
            <a:ext cx="4695824" cy="648335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44000"/>
                </a:srgbClr>
              </a:gs>
              <a:gs pos="100000">
                <a:schemeClr val="accent6">
                  <a:alpha val="3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933" y="5608363"/>
            <a:ext cx="2634892" cy="622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6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5641799" cy="4113626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Display </a:t>
            </a:r>
            <a:r>
              <a:rPr lang="en-US" sz="1800" b="1" dirty="0">
                <a:solidFill>
                  <a:schemeClr val="accent1"/>
                </a:solidFill>
              </a:rPr>
              <a:t>ads and announcements </a:t>
            </a:r>
            <a:r>
              <a:rPr lang="en-US" sz="1800" dirty="0"/>
              <a:t>on MFP touch-screens throughout the workplace:</a:t>
            </a:r>
          </a:p>
          <a:p>
            <a:pPr marL="516600" lvl="1">
              <a:spcBef>
                <a:spcPts val="120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Cycled continuously </a:t>
            </a:r>
            <a:r>
              <a:rPr lang="en-US" sz="1800" dirty="0"/>
              <a:t>as a</a:t>
            </a:r>
            <a:br>
              <a:rPr lang="en-US" sz="1800" dirty="0"/>
            </a:br>
            <a:r>
              <a:rPr lang="en-US" sz="1800" dirty="0" smtClean="0"/>
              <a:t>screensaver</a:t>
            </a:r>
            <a:r>
              <a:rPr lang="en-US" sz="1800" dirty="0"/>
              <a:t>.</a:t>
            </a:r>
            <a:endParaRPr lang="en-US" sz="1800" i="1" dirty="0"/>
          </a:p>
          <a:p>
            <a:pPr marL="516600" lvl="1">
              <a:spcBef>
                <a:spcPts val="120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Accessed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/>
              <a:t>directly from the MFP’s available </a:t>
            </a:r>
            <a:r>
              <a:rPr lang="en-US" sz="1800" dirty="0" smtClean="0"/>
              <a:t>Apps.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Overview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27150" y="4583212"/>
            <a:ext cx="4997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MFP users can still print, scan, and fax – without </a:t>
            </a:r>
            <a:r>
              <a:rPr lang="en-US" sz="2000" b="1" i="1" dirty="0" smtClean="0"/>
              <a:t>interruption!</a:t>
            </a:r>
            <a:endParaRPr lang="en-US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57" y="1695480"/>
            <a:ext cx="4421295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225975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Take advantage of one of the most frequently visited items in the workplace – </a:t>
            </a:r>
            <a:r>
              <a:rPr lang="en-US" sz="1800" b="1" dirty="0">
                <a:solidFill>
                  <a:schemeClr val="accent1"/>
                </a:solidFill>
              </a:rPr>
              <a:t>the </a:t>
            </a:r>
            <a:r>
              <a:rPr lang="en-US" sz="1800" b="1" dirty="0" smtClean="0">
                <a:solidFill>
                  <a:schemeClr val="accent1"/>
                </a:solidFill>
              </a:rPr>
              <a:t>MFP</a:t>
            </a:r>
            <a:r>
              <a:rPr lang="en-US" sz="1800" b="1" dirty="0"/>
              <a:t>!</a:t>
            </a:r>
          </a:p>
          <a:p>
            <a:pPr marL="562950" indent="-285750">
              <a:spcBef>
                <a:spcPts val="1200"/>
              </a:spcBef>
            </a:pPr>
            <a:r>
              <a:rPr lang="en-US" sz="1800" dirty="0"/>
              <a:t>Convey </a:t>
            </a:r>
            <a:r>
              <a:rPr lang="en-US" sz="1800" b="1" dirty="0">
                <a:solidFill>
                  <a:schemeClr val="accent1"/>
                </a:solidFill>
              </a:rPr>
              <a:t>important and timely </a:t>
            </a:r>
            <a:r>
              <a:rPr lang="en-US" sz="1800" dirty="0"/>
              <a:t>information to your employees.</a:t>
            </a:r>
          </a:p>
          <a:p>
            <a:pPr marL="562950" indent="-285750">
              <a:spcBef>
                <a:spcPts val="1200"/>
              </a:spcBef>
            </a:pPr>
            <a:r>
              <a:rPr lang="en-US" sz="1800" dirty="0" smtClean="0"/>
              <a:t>Add </a:t>
            </a:r>
            <a:r>
              <a:rPr lang="en-US" sz="1800" dirty="0"/>
              <a:t>a </a:t>
            </a:r>
            <a:r>
              <a:rPr lang="en-US" sz="1800" b="1" dirty="0">
                <a:solidFill>
                  <a:schemeClr val="accent1"/>
                </a:solidFill>
              </a:rPr>
              <a:t>great visual impact</a:t>
            </a:r>
            <a:r>
              <a:rPr lang="en-US" sz="1800" b="1" dirty="0"/>
              <a:t> </a:t>
            </a:r>
            <a:r>
              <a:rPr lang="en-US" sz="1800" dirty="0"/>
              <a:t>to offices and other corporate </a:t>
            </a:r>
            <a:r>
              <a:rPr lang="en-US" sz="1800" dirty="0" smtClean="0"/>
              <a:t>spaces.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900" dirty="0" smtClean="0"/>
              <a:t>Build Your Company’s Corporate Culture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25" y="1707375"/>
            <a:ext cx="2930760" cy="30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338370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Hospitals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 smtClean="0"/>
              <a:t>Display </a:t>
            </a:r>
            <a:r>
              <a:rPr lang="en-US" sz="1800" dirty="0"/>
              <a:t>HIPAA security standards, reminders of medical protocols, and public health safety </a:t>
            </a:r>
            <a:r>
              <a:rPr lang="en-US" sz="1800" dirty="0" smtClean="0"/>
              <a:t>concerns.</a:t>
            </a: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Schools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 smtClean="0"/>
              <a:t>Display </a:t>
            </a:r>
            <a:r>
              <a:rPr lang="en-US" sz="1800" dirty="0"/>
              <a:t>announcements about field trips, teacher professional development days, and other </a:t>
            </a:r>
            <a:r>
              <a:rPr lang="en-US" sz="1800" dirty="0" smtClean="0"/>
              <a:t>events.</a:t>
            </a: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Law </a:t>
            </a:r>
            <a:r>
              <a:rPr lang="en-US" sz="1800" b="1" dirty="0" smtClean="0">
                <a:solidFill>
                  <a:schemeClr val="accent1"/>
                </a:solidFill>
              </a:rPr>
              <a:t>Firms </a:t>
            </a:r>
            <a:r>
              <a:rPr lang="en-US" sz="1800" b="1" dirty="0">
                <a:solidFill>
                  <a:schemeClr val="accent1"/>
                </a:solidFill>
              </a:rPr>
              <a:t/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800" dirty="0" smtClean="0"/>
              <a:t>Display </a:t>
            </a:r>
            <a:r>
              <a:rPr lang="en-US" sz="1800" dirty="0"/>
              <a:t>company messages and mottos, announcements of new clients &amp; major </a:t>
            </a:r>
            <a:r>
              <a:rPr lang="en-US" sz="1800" dirty="0" smtClean="0"/>
              <a:t>wins.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900" dirty="0" smtClean="0"/>
              <a:t>Get Your Message Across</a:t>
            </a:r>
            <a:br>
              <a:rPr lang="en-US" sz="2900" dirty="0" smtClean="0"/>
            </a:br>
            <a:r>
              <a: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Examples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66" y="1636096"/>
            <a:ext cx="3883461" cy="34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726" y="1685924"/>
            <a:ext cx="4527374" cy="4113626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Home </a:t>
            </a:r>
            <a:r>
              <a:rPr lang="en-US" sz="1800" dirty="0" smtClean="0"/>
              <a:t>screen allows administrators to:</a:t>
            </a:r>
          </a:p>
          <a:p>
            <a:pPr marL="562950" indent="-285750">
              <a:spcBef>
                <a:spcPts val="1200"/>
              </a:spcBef>
            </a:pPr>
            <a:r>
              <a:rPr lang="en-US" sz="1800" b="1" dirty="0" smtClean="0">
                <a:solidFill>
                  <a:srgbClr val="0070C0"/>
                </a:solidFill>
              </a:rPr>
              <a:t>Quickly and easily</a:t>
            </a:r>
            <a:r>
              <a:rPr lang="en-US" sz="1800" dirty="0" smtClean="0"/>
              <a:t> view current ads with thumbnails and details, including which MFPs are running the ads.</a:t>
            </a:r>
          </a:p>
          <a:p>
            <a:pPr marL="562950" indent="-285750">
              <a:spcBef>
                <a:spcPts val="1200"/>
              </a:spcBef>
            </a:pPr>
            <a:r>
              <a:rPr lang="en-US" sz="1800" b="1" dirty="0" smtClean="0">
                <a:solidFill>
                  <a:srgbClr val="0070C0"/>
                </a:solidFill>
              </a:rPr>
              <a:t>Simple navigation </a:t>
            </a:r>
            <a:r>
              <a:rPr lang="en-US" sz="1800" dirty="0" smtClean="0"/>
              <a:t>through announcement management and administrative functions, such as MFP Groups.</a:t>
            </a: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endParaRPr lang="en-US" sz="1800" dirty="0" smtClean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Easy-To-Use Interface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3" descr="C:\Pubs - All Other\Corporate Messaging Application\Help\images\m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0" y="1685924"/>
            <a:ext cx="4437529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0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5184599" cy="193590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#1. DEFINE ADS TO DISPLAY </a:t>
            </a: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/>
              <a:t>Specify the duration of time </a:t>
            </a:r>
            <a:r>
              <a:rPr lang="en-US" sz="1800" dirty="0"/>
              <a:t>that the ad will display.</a:t>
            </a: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/>
              <a:t>Browse for image </a:t>
            </a:r>
            <a:r>
              <a:rPr lang="en-US" sz="1800" b="1" dirty="0" smtClean="0"/>
              <a:t>files </a:t>
            </a:r>
            <a:r>
              <a:rPr lang="en-US" sz="1800" dirty="0"/>
              <a:t>on your local computer or remote server.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Quick &amp; Easy Setup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7575" y="4958229"/>
            <a:ext cx="720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solidFill>
                  <a:schemeClr val="accent1"/>
                </a:solidFill>
              </a:rPr>
              <a:t>Images are created in </a:t>
            </a:r>
            <a:r>
              <a:rPr lang="en-US" sz="1800" b="1" i="1" dirty="0">
                <a:solidFill>
                  <a:schemeClr val="accent1"/>
                </a:solidFill>
              </a:rPr>
              <a:t>a separate application. </a:t>
            </a:r>
            <a:r>
              <a:rPr lang="en-US" sz="1800" b="1" i="1" dirty="0" smtClean="0">
                <a:solidFill>
                  <a:schemeClr val="accent1"/>
                </a:solidFill>
              </a:rPr>
              <a:t>The specifications are: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i="1" dirty="0" smtClean="0"/>
              <a:t>PNG</a:t>
            </a:r>
            <a:r>
              <a:rPr lang="en-US" sz="1800" i="1" dirty="0"/>
              <a:t>, JPG, or GIF, maximum 2 MB file size, and 800 x 480 pixels for best results</a:t>
            </a:r>
          </a:p>
        </p:txBody>
      </p:sp>
      <p:pic>
        <p:nvPicPr>
          <p:cNvPr id="7" name="Picture 4" descr="C:\Pubs - All Other\Corporate Messaging Application\Help\images\new-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9048" y="1521146"/>
            <a:ext cx="4142214" cy="3208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6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836000"/>
            <a:ext cx="5546549" cy="193590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#2. DEFINE </a:t>
            </a:r>
            <a:r>
              <a:rPr lang="en-US" sz="1800" b="1" dirty="0" smtClean="0">
                <a:solidFill>
                  <a:schemeClr val="accent1"/>
                </a:solidFill>
              </a:rPr>
              <a:t>MFPs </a:t>
            </a:r>
            <a:r>
              <a:rPr lang="en-US" sz="1800" b="1" dirty="0">
                <a:solidFill>
                  <a:schemeClr val="accent1"/>
                </a:solidFill>
              </a:rPr>
              <a:t>THAT WILL DISPLAY THE ADS</a:t>
            </a: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/>
              <a:t>Manually</a:t>
            </a:r>
            <a:r>
              <a:rPr lang="en-US" sz="1800" dirty="0"/>
              <a:t> enter IP Address or use </a:t>
            </a:r>
            <a:r>
              <a:rPr lang="en-US" sz="1800" b="1" dirty="0"/>
              <a:t>auto-discover</a:t>
            </a:r>
            <a:r>
              <a:rPr lang="en-US" sz="1800" dirty="0"/>
              <a:t> </a:t>
            </a:r>
            <a:r>
              <a:rPr lang="en-US" sz="1800" dirty="0" smtClean="0"/>
              <a:t>tool.</a:t>
            </a:r>
            <a:endParaRPr lang="en-US" sz="1800" dirty="0"/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b="1" dirty="0"/>
              <a:t>Choose </a:t>
            </a:r>
            <a:r>
              <a:rPr lang="en-US" sz="1800" dirty="0"/>
              <a:t>how ads are delivered to the </a:t>
            </a:r>
            <a:r>
              <a:rPr lang="en-US" sz="1800" dirty="0" smtClean="0"/>
              <a:t>MFP:</a:t>
            </a:r>
          </a:p>
          <a:p>
            <a:pPr lvl="4">
              <a:buFontTx/>
              <a:buChar char="-"/>
            </a:pPr>
            <a:r>
              <a:rPr lang="en-US" sz="1800" dirty="0" smtClean="0"/>
              <a:t>Through </a:t>
            </a:r>
            <a:r>
              <a:rPr lang="en-US" sz="1800" b="1" dirty="0" smtClean="0">
                <a:solidFill>
                  <a:schemeClr val="accent1"/>
                </a:solidFill>
              </a:rPr>
              <a:t>Konica Minolta </a:t>
            </a:r>
            <a:r>
              <a:rPr lang="en-US" sz="1800" b="1" dirty="0" err="1" smtClean="0">
                <a:solidFill>
                  <a:schemeClr val="accent1"/>
                </a:solidFill>
              </a:rPr>
              <a:t>MarketPlace</a:t>
            </a:r>
            <a:r>
              <a:rPr lang="en-US" sz="1800" b="1" dirty="0" smtClean="0">
                <a:solidFill>
                  <a:schemeClr val="accent1"/>
                </a:solidFill>
              </a:rPr>
              <a:t>.</a:t>
            </a:r>
            <a:endParaRPr lang="en-US" sz="1800" dirty="0"/>
          </a:p>
          <a:p>
            <a:pPr lvl="4">
              <a:buFontTx/>
              <a:buChar char="-"/>
            </a:pPr>
            <a:r>
              <a:rPr lang="en-US" sz="1800" dirty="0"/>
              <a:t>U</a:t>
            </a:r>
            <a:r>
              <a:rPr lang="en-US" sz="1800" dirty="0" smtClean="0"/>
              <a:t>ploaded </a:t>
            </a:r>
            <a:r>
              <a:rPr lang="en-US" sz="1800" dirty="0"/>
              <a:t>to </a:t>
            </a:r>
            <a:r>
              <a:rPr lang="en-US" sz="1800" b="1" dirty="0">
                <a:solidFill>
                  <a:schemeClr val="accent1"/>
                </a:solidFill>
              </a:rPr>
              <a:t>MFP’s hard </a:t>
            </a:r>
            <a:r>
              <a:rPr lang="en-US" sz="1800" b="1" dirty="0" smtClean="0">
                <a:solidFill>
                  <a:schemeClr val="accent1"/>
                </a:solidFill>
              </a:rPr>
              <a:t>drive.</a:t>
            </a:r>
          </a:p>
          <a:p>
            <a:pPr lvl="4">
              <a:buFontTx/>
              <a:buChar char="-"/>
            </a:pPr>
            <a:r>
              <a:rPr lang="en-US" sz="1800" dirty="0"/>
              <a:t>P</a:t>
            </a:r>
            <a:r>
              <a:rPr lang="en-US" sz="1800" dirty="0" smtClean="0"/>
              <a:t>ulled </a:t>
            </a:r>
            <a:r>
              <a:rPr lang="en-US" sz="1800" dirty="0"/>
              <a:t>from a </a:t>
            </a:r>
            <a:r>
              <a:rPr lang="en-US" sz="1800" b="1" dirty="0">
                <a:solidFill>
                  <a:schemeClr val="accent1"/>
                </a:solidFill>
              </a:rPr>
              <a:t>Web </a:t>
            </a:r>
            <a:r>
              <a:rPr lang="en-US" sz="1800" b="1" dirty="0" smtClean="0">
                <a:solidFill>
                  <a:schemeClr val="accent1"/>
                </a:solidFill>
              </a:rPr>
              <a:t>server.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Quick &amp; Easy Setup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C:\Pubs - All Other\Corporate Messaging Application\Help\images\new-mf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789" y="1628773"/>
            <a:ext cx="4282432" cy="3314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12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01" y="1445475"/>
            <a:ext cx="5394149" cy="420285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#3. ASSOCIATE ADS WITH MFPS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dirty="0" smtClean="0"/>
              <a:t>Click on the checkbox next to the ad listed.</a:t>
            </a: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#4. CREATE MFP GROUPS (OPTIONAL)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dirty="0" smtClean="0"/>
              <a:t>To quickly display ads on multiple MFPs, create an </a:t>
            </a:r>
            <a:r>
              <a:rPr lang="en-US" sz="1800" i="1" dirty="0" smtClean="0"/>
              <a:t>“MFP Group”.</a:t>
            </a:r>
            <a:endParaRPr lang="en-US" sz="1800" i="1" dirty="0">
              <a:solidFill>
                <a:schemeClr val="accent1"/>
              </a:solidFill>
            </a:endParaRP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#5. REGISTER APP ON MFP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685800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dirty="0" smtClean="0"/>
              <a:t>Installation is quick and easy!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Quick &amp; Easy Setup</a:t>
            </a:r>
            <a:endParaRPr 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29304" y="-2532"/>
            <a:ext cx="1238002" cy="6485882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3" descr="C:\Pubs - All Other\Corporate Messaging Application\Help\images\manage-grou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6840" y="1143000"/>
            <a:ext cx="3742126" cy="2895599"/>
          </a:xfrm>
          <a:prstGeom prst="rect">
            <a:avLst/>
          </a:prstGeom>
          <a:noFill/>
        </p:spPr>
      </p:pic>
      <p:pic>
        <p:nvPicPr>
          <p:cNvPr id="8" name="Picture 4" descr="C:\Pubs - All Other\Corporate Messaging Application\Help\images\mfp-register-detai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174" y="2781301"/>
            <a:ext cx="3721893" cy="2977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4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1753</TotalTime>
  <Words>409</Words>
  <Application>Microsoft Office PowerPoint</Application>
  <PresentationFormat>Custom</PresentationFormat>
  <Paragraphs>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Lucida Sans Unicode</vt:lpstr>
      <vt:lpstr>ＭＳ Ｐゴシック</vt:lpstr>
      <vt:lpstr>Wingdings</vt:lpstr>
      <vt:lpstr>Calibri</vt:lpstr>
      <vt:lpstr>Verdana</vt:lpstr>
      <vt:lpstr>Courier New</vt:lpstr>
      <vt:lpstr>BT-Brand-Theme_ver1</vt:lpstr>
      <vt:lpstr>Corporate Announcements</vt:lpstr>
      <vt:lpstr>PowerPoint Presentation</vt:lpstr>
      <vt:lpstr>Overview</vt:lpstr>
      <vt:lpstr>Build Your Company’s Corporate Culture</vt:lpstr>
      <vt:lpstr>Get Your Message Across Examples</vt:lpstr>
      <vt:lpstr>Easy-To-Use Interface</vt:lpstr>
      <vt:lpstr>Quick &amp; Easy Setup</vt:lpstr>
      <vt:lpstr>Quick &amp; Easy Setup</vt:lpstr>
      <vt:lpstr>Quick &amp; Easy Setup</vt:lpstr>
      <vt:lpstr>Easy Registration</vt:lpstr>
      <vt:lpstr>Available For You</vt:lpstr>
      <vt:lpstr>Thank You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</cp:lastModifiedBy>
  <cp:revision>155</cp:revision>
  <dcterms:created xsi:type="dcterms:W3CDTF">2019-04-22T06:37:34Z</dcterms:created>
  <dcterms:modified xsi:type="dcterms:W3CDTF">2019-07-08T20:55:10Z</dcterms:modified>
</cp:coreProperties>
</file>