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94" r:id="rId1"/>
    <p:sldMasterId id="2147483822" r:id="rId2"/>
    <p:sldMasterId id="2147483830" r:id="rId3"/>
  </p:sldMasterIdLst>
  <p:notesMasterIdLst>
    <p:notesMasterId r:id="rId36"/>
  </p:notesMasterIdLst>
  <p:handoutMasterIdLst>
    <p:handoutMasterId r:id="rId37"/>
  </p:handoutMasterIdLst>
  <p:sldIdLst>
    <p:sldId id="256" r:id="rId4"/>
    <p:sldId id="417" r:id="rId5"/>
    <p:sldId id="546" r:id="rId6"/>
    <p:sldId id="522" r:id="rId7"/>
    <p:sldId id="1203" r:id="rId8"/>
    <p:sldId id="507" r:id="rId9"/>
    <p:sldId id="506" r:id="rId10"/>
    <p:sldId id="512" r:id="rId11"/>
    <p:sldId id="508" r:id="rId12"/>
    <p:sldId id="513" r:id="rId13"/>
    <p:sldId id="511" r:id="rId14"/>
    <p:sldId id="548" r:id="rId15"/>
    <p:sldId id="553" r:id="rId16"/>
    <p:sldId id="536" r:id="rId17"/>
    <p:sldId id="551" r:id="rId18"/>
    <p:sldId id="286" r:id="rId19"/>
    <p:sldId id="287" r:id="rId20"/>
    <p:sldId id="554" r:id="rId21"/>
    <p:sldId id="290" r:id="rId22"/>
    <p:sldId id="535" r:id="rId23"/>
    <p:sldId id="531" r:id="rId24"/>
    <p:sldId id="555" r:id="rId25"/>
    <p:sldId id="1201" r:id="rId26"/>
    <p:sldId id="1202" r:id="rId27"/>
    <p:sldId id="1196" r:id="rId28"/>
    <p:sldId id="1189" r:id="rId29"/>
    <p:sldId id="1190" r:id="rId30"/>
    <p:sldId id="1191" r:id="rId31"/>
    <p:sldId id="1187" r:id="rId32"/>
    <p:sldId id="1188" r:id="rId33"/>
    <p:sldId id="1193" r:id="rId34"/>
    <p:sldId id="1194" r:id="rId35"/>
  </p:sldIdLst>
  <p:sldSz cx="11520488" cy="6483350"/>
  <p:notesSz cx="7010400" cy="9296400"/>
  <p:embeddedFontLs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Lucida Sans" panose="020B0602030504020204" pitchFamily="34" charset="0"/>
      <p:regular r:id="rId42"/>
      <p:bold r:id="rId43"/>
      <p:italic r:id="rId44"/>
      <p:boldItalic r:id="rId45"/>
    </p:embeddedFont>
    <p:embeddedFont>
      <p:font typeface="Lucida Sans Unicode" panose="020B0602030504020204" pitchFamily="34" charset="0"/>
      <p:regular r:id="rId46"/>
    </p:embeddedFont>
  </p:embeddedFontLst>
  <p:defaultTextStyle>
    <a:defPPr>
      <a:defRPr lang="en-US"/>
    </a:defPPr>
    <a:lvl1pPr marL="0" algn="l" defTabSz="1028644" rtl="0" eaLnBrk="1" latinLnBrk="0" hangingPunct="1">
      <a:defRPr sz="2016" kern="1200">
        <a:solidFill>
          <a:schemeClr val="tx1"/>
        </a:solidFill>
        <a:latin typeface="+mn-lt"/>
        <a:ea typeface="+mn-ea"/>
        <a:cs typeface="+mn-cs"/>
      </a:defRPr>
    </a:lvl1pPr>
    <a:lvl2pPr marL="514322" algn="l" defTabSz="1028644" rtl="0" eaLnBrk="1" latinLnBrk="0" hangingPunct="1">
      <a:defRPr sz="2016" kern="1200">
        <a:solidFill>
          <a:schemeClr val="tx1"/>
        </a:solidFill>
        <a:latin typeface="+mn-lt"/>
        <a:ea typeface="+mn-ea"/>
        <a:cs typeface="+mn-cs"/>
      </a:defRPr>
    </a:lvl2pPr>
    <a:lvl3pPr marL="1028644" algn="l" defTabSz="1028644" rtl="0" eaLnBrk="1" latinLnBrk="0" hangingPunct="1">
      <a:defRPr sz="2016" kern="1200">
        <a:solidFill>
          <a:schemeClr val="tx1"/>
        </a:solidFill>
        <a:latin typeface="+mn-lt"/>
        <a:ea typeface="+mn-ea"/>
        <a:cs typeface="+mn-cs"/>
      </a:defRPr>
    </a:lvl3pPr>
    <a:lvl4pPr marL="1542965" algn="l" defTabSz="1028644" rtl="0" eaLnBrk="1" latinLnBrk="0" hangingPunct="1">
      <a:defRPr sz="2016" kern="1200">
        <a:solidFill>
          <a:schemeClr val="tx1"/>
        </a:solidFill>
        <a:latin typeface="+mn-lt"/>
        <a:ea typeface="+mn-ea"/>
        <a:cs typeface="+mn-cs"/>
      </a:defRPr>
    </a:lvl4pPr>
    <a:lvl5pPr marL="2057287" algn="l" defTabSz="1028644" rtl="0" eaLnBrk="1" latinLnBrk="0" hangingPunct="1">
      <a:defRPr sz="2016" kern="1200">
        <a:solidFill>
          <a:schemeClr val="tx1"/>
        </a:solidFill>
        <a:latin typeface="+mn-lt"/>
        <a:ea typeface="+mn-ea"/>
        <a:cs typeface="+mn-cs"/>
      </a:defRPr>
    </a:lvl5pPr>
    <a:lvl6pPr marL="2571609" algn="l" defTabSz="1028644" rtl="0" eaLnBrk="1" latinLnBrk="0" hangingPunct="1">
      <a:defRPr sz="2016" kern="1200">
        <a:solidFill>
          <a:schemeClr val="tx1"/>
        </a:solidFill>
        <a:latin typeface="+mn-lt"/>
        <a:ea typeface="+mn-ea"/>
        <a:cs typeface="+mn-cs"/>
      </a:defRPr>
    </a:lvl6pPr>
    <a:lvl7pPr marL="3085931" algn="l" defTabSz="1028644" rtl="0" eaLnBrk="1" latinLnBrk="0" hangingPunct="1">
      <a:defRPr sz="2016" kern="1200">
        <a:solidFill>
          <a:schemeClr val="tx1"/>
        </a:solidFill>
        <a:latin typeface="+mn-lt"/>
        <a:ea typeface="+mn-ea"/>
        <a:cs typeface="+mn-cs"/>
      </a:defRPr>
    </a:lvl7pPr>
    <a:lvl8pPr marL="3600253" algn="l" defTabSz="1028644" rtl="0" eaLnBrk="1" latinLnBrk="0" hangingPunct="1">
      <a:defRPr sz="2016" kern="1200">
        <a:solidFill>
          <a:schemeClr val="tx1"/>
        </a:solidFill>
        <a:latin typeface="+mn-lt"/>
        <a:ea typeface="+mn-ea"/>
        <a:cs typeface="+mn-cs"/>
      </a:defRPr>
    </a:lvl8pPr>
    <a:lvl9pPr marL="4114575" algn="l" defTabSz="1028644" rtl="0" eaLnBrk="1" latinLnBrk="0" hangingPunct="1">
      <a:defRPr sz="201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42">
          <p15:clr>
            <a:srgbClr val="A4A3A4"/>
          </p15:clr>
        </p15:guide>
        <p15:guide id="2" pos="3629">
          <p15:clr>
            <a:srgbClr val="A4A3A4"/>
          </p15:clr>
        </p15:guide>
        <p15:guide id="3" orient="horz" pos="1527">
          <p15:clr>
            <a:srgbClr val="A4A3A4"/>
          </p15:clr>
        </p15:guide>
        <p15:guide id="4" pos="511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atherine" initials="C" lastIdx="52" clrIdx="0"/>
  <p:cmAuthor id="1" name="Hayley" initials="H" lastIdx="8" clrIdx="1"/>
  <p:cmAuthor id="2" name="Paige" initials="P" lastIdx="3" clrIdx="2"/>
  <p:cmAuthor id="3" name="SEC7" initials="S" lastIdx="2" clrIdx="3">
    <p:extLst>
      <p:ext uri="{19B8F6BF-5375-455C-9EA6-DF929625EA0E}">
        <p15:presenceInfo xmlns:p15="http://schemas.microsoft.com/office/powerpoint/2012/main" userId="SEC7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507D"/>
    <a:srgbClr val="629FD0"/>
    <a:srgbClr val="7683A4"/>
    <a:srgbClr val="25557D"/>
    <a:srgbClr val="3171A5"/>
    <a:srgbClr val="3A86C4"/>
    <a:srgbClr val="4F7EBD"/>
    <a:srgbClr val="4271B0"/>
    <a:srgbClr val="56617D"/>
    <a:srgbClr val="D2F0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29" autoAdjust="0"/>
    <p:restoredTop sz="97703" autoAdjust="0"/>
  </p:normalViewPr>
  <p:slideViewPr>
    <p:cSldViewPr snapToGrid="0">
      <p:cViewPr varScale="1">
        <p:scale>
          <a:sx n="116" d="100"/>
          <a:sy n="116" d="100"/>
        </p:scale>
        <p:origin x="60" y="57"/>
      </p:cViewPr>
      <p:guideLst>
        <p:guide orient="horz" pos="2042"/>
        <p:guide pos="3629"/>
        <p:guide orient="horz" pos="1527"/>
        <p:guide pos="511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49" d="100"/>
          <a:sy n="49" d="100"/>
        </p:scale>
        <p:origin x="2668" y="5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2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5.fntdata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handoutMaster" Target="handoutMasters/handout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49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7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6.fntdata"/><Relationship Id="rId48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52FF6F9-ADD6-4629-88BC-7F7775F6FD66}" type="doc">
      <dgm:prSet loTypeId="urn:microsoft.com/office/officeart/2005/8/layout/hChevron3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9BB1B80-9DEE-49CF-B1DA-559FC3874BC0}">
      <dgm:prSet phldrT="[Text]" custT="1"/>
      <dgm:spPr/>
      <dgm:t>
        <a:bodyPr/>
        <a:lstStyle/>
        <a:p>
          <a:r>
            <a:rPr lang="en-US" sz="2300" b="1" dirty="0">
              <a:solidFill>
                <a:schemeClr val="tx1"/>
              </a:solidFill>
            </a:rPr>
            <a:t>Capture</a:t>
          </a:r>
          <a:br>
            <a:rPr lang="en-US" sz="2300" dirty="0">
              <a:solidFill>
                <a:schemeClr val="tx1"/>
              </a:solidFill>
            </a:rPr>
          </a:br>
          <a:r>
            <a:rPr lang="en-US" sz="1400" dirty="0">
              <a:solidFill>
                <a:schemeClr val="tx1"/>
              </a:solidFill>
            </a:rPr>
            <a:t>files automatically</a:t>
          </a:r>
        </a:p>
      </dgm:t>
    </dgm:pt>
    <dgm:pt modelId="{AC26174C-20D8-4FEC-AC9F-CC9EBA68C336}" type="parTrans" cxnId="{56D6BD29-3808-45F3-8D8F-494BD378EDC3}">
      <dgm:prSet/>
      <dgm:spPr/>
      <dgm:t>
        <a:bodyPr/>
        <a:lstStyle/>
        <a:p>
          <a:endParaRPr lang="en-US"/>
        </a:p>
      </dgm:t>
    </dgm:pt>
    <dgm:pt modelId="{7724468A-15B6-4240-9020-BF7078D3B3B8}" type="sibTrans" cxnId="{56D6BD29-3808-45F3-8D8F-494BD378EDC3}">
      <dgm:prSet/>
      <dgm:spPr/>
      <dgm:t>
        <a:bodyPr/>
        <a:lstStyle/>
        <a:p>
          <a:endParaRPr lang="en-US"/>
        </a:p>
      </dgm:t>
    </dgm:pt>
    <dgm:pt modelId="{28A8C5E3-FFAC-4D3D-959B-D3003481A872}">
      <dgm:prSet phldrT="[Text]" custT="1"/>
      <dgm:spPr/>
      <dgm:t>
        <a:bodyPr/>
        <a:lstStyle/>
        <a:p>
          <a:r>
            <a:rPr lang="en-US" sz="2200" b="1" dirty="0"/>
            <a:t>Process</a:t>
          </a:r>
          <a:br>
            <a:rPr lang="en-US" sz="2200" dirty="0"/>
          </a:br>
          <a:r>
            <a:rPr lang="en-US" sz="1400" dirty="0"/>
            <a:t>and route jobs with ease</a:t>
          </a:r>
          <a:endParaRPr lang="en-US" sz="1400" b="1" dirty="0"/>
        </a:p>
      </dgm:t>
    </dgm:pt>
    <dgm:pt modelId="{158E442D-94CA-4DC6-B48D-9840084576A3}" type="parTrans" cxnId="{798038AB-CFCA-420B-B1F7-53087FCD5AB2}">
      <dgm:prSet/>
      <dgm:spPr/>
      <dgm:t>
        <a:bodyPr/>
        <a:lstStyle/>
        <a:p>
          <a:endParaRPr lang="en-US"/>
        </a:p>
      </dgm:t>
    </dgm:pt>
    <dgm:pt modelId="{BB2F6406-1EBD-4F04-A58E-AEEF4C4ABDF5}" type="sibTrans" cxnId="{798038AB-CFCA-420B-B1F7-53087FCD5AB2}">
      <dgm:prSet/>
      <dgm:spPr/>
      <dgm:t>
        <a:bodyPr/>
        <a:lstStyle/>
        <a:p>
          <a:endParaRPr lang="en-US"/>
        </a:p>
      </dgm:t>
    </dgm:pt>
    <dgm:pt modelId="{3ABCC782-15D7-40B3-96F3-785115635A8D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2200" b="1" dirty="0"/>
            <a:t>Distribute</a:t>
          </a:r>
          <a:br>
            <a:rPr lang="en-US" sz="1800" dirty="0"/>
          </a:br>
          <a:r>
            <a:rPr lang="en-US" sz="1400" dirty="0"/>
            <a:t>in a single step</a:t>
          </a:r>
        </a:p>
      </dgm:t>
    </dgm:pt>
    <dgm:pt modelId="{FDDE6D43-CA66-438A-B647-2238A31F4E8F}" type="parTrans" cxnId="{6153BF2E-D348-475A-AF1D-B62D202D0736}">
      <dgm:prSet/>
      <dgm:spPr/>
      <dgm:t>
        <a:bodyPr/>
        <a:lstStyle/>
        <a:p>
          <a:endParaRPr lang="en-US"/>
        </a:p>
      </dgm:t>
    </dgm:pt>
    <dgm:pt modelId="{78D0B1C1-25B0-4A8A-BCEA-EF2D3BFB4BE9}" type="sibTrans" cxnId="{6153BF2E-D348-475A-AF1D-B62D202D0736}">
      <dgm:prSet/>
      <dgm:spPr/>
      <dgm:t>
        <a:bodyPr/>
        <a:lstStyle/>
        <a:p>
          <a:endParaRPr lang="en-US"/>
        </a:p>
      </dgm:t>
    </dgm:pt>
    <dgm:pt modelId="{39E6D3FB-72DB-44DC-BF10-CFC26D2A19AE}" type="pres">
      <dgm:prSet presAssocID="{952FF6F9-ADD6-4629-88BC-7F7775F6FD66}" presName="Name0" presStyleCnt="0">
        <dgm:presLayoutVars>
          <dgm:dir/>
          <dgm:resizeHandles val="exact"/>
        </dgm:presLayoutVars>
      </dgm:prSet>
      <dgm:spPr/>
    </dgm:pt>
    <dgm:pt modelId="{A9A16C81-9EDB-4C75-8F7B-A720A63649D0}" type="pres">
      <dgm:prSet presAssocID="{29BB1B80-9DEE-49CF-B1DA-559FC3874BC0}" presName="parTxOnly" presStyleLbl="node1" presStyleIdx="0" presStyleCnt="3">
        <dgm:presLayoutVars>
          <dgm:bulletEnabled val="1"/>
        </dgm:presLayoutVars>
      </dgm:prSet>
      <dgm:spPr/>
    </dgm:pt>
    <dgm:pt modelId="{BFC24023-BB05-444B-A5BA-9805E7E7D39E}" type="pres">
      <dgm:prSet presAssocID="{7724468A-15B6-4240-9020-BF7078D3B3B8}" presName="parSpace" presStyleCnt="0"/>
      <dgm:spPr/>
    </dgm:pt>
    <dgm:pt modelId="{E15F6353-62B4-4A54-BEFD-61714667D7E2}" type="pres">
      <dgm:prSet presAssocID="{28A8C5E3-FFAC-4D3D-959B-D3003481A872}" presName="parTxOnly" presStyleLbl="node1" presStyleIdx="1" presStyleCnt="3">
        <dgm:presLayoutVars>
          <dgm:bulletEnabled val="1"/>
        </dgm:presLayoutVars>
      </dgm:prSet>
      <dgm:spPr/>
    </dgm:pt>
    <dgm:pt modelId="{DE5DDCA5-1544-4BFA-9920-96A8E6BCE7B2}" type="pres">
      <dgm:prSet presAssocID="{BB2F6406-1EBD-4F04-A58E-AEEF4C4ABDF5}" presName="parSpace" presStyleCnt="0"/>
      <dgm:spPr/>
    </dgm:pt>
    <dgm:pt modelId="{2D5E2231-BBE4-4869-A326-A3285BA2BC28}" type="pres">
      <dgm:prSet presAssocID="{3ABCC782-15D7-40B3-96F3-785115635A8D}" presName="parTxOnly" presStyleLbl="node1" presStyleIdx="2" presStyleCnt="3">
        <dgm:presLayoutVars>
          <dgm:bulletEnabled val="1"/>
        </dgm:presLayoutVars>
      </dgm:prSet>
      <dgm:spPr/>
    </dgm:pt>
  </dgm:ptLst>
  <dgm:cxnLst>
    <dgm:cxn modelId="{56D6BD29-3808-45F3-8D8F-494BD378EDC3}" srcId="{952FF6F9-ADD6-4629-88BC-7F7775F6FD66}" destId="{29BB1B80-9DEE-49CF-B1DA-559FC3874BC0}" srcOrd="0" destOrd="0" parTransId="{AC26174C-20D8-4FEC-AC9F-CC9EBA68C336}" sibTransId="{7724468A-15B6-4240-9020-BF7078D3B3B8}"/>
    <dgm:cxn modelId="{6153BF2E-D348-475A-AF1D-B62D202D0736}" srcId="{952FF6F9-ADD6-4629-88BC-7F7775F6FD66}" destId="{3ABCC782-15D7-40B3-96F3-785115635A8D}" srcOrd="2" destOrd="0" parTransId="{FDDE6D43-CA66-438A-B647-2238A31F4E8F}" sibTransId="{78D0B1C1-25B0-4A8A-BCEA-EF2D3BFB4BE9}"/>
    <dgm:cxn modelId="{C3EDFD3E-7503-403A-927F-E506888D331D}" type="presOf" srcId="{28A8C5E3-FFAC-4D3D-959B-D3003481A872}" destId="{E15F6353-62B4-4A54-BEFD-61714667D7E2}" srcOrd="0" destOrd="0" presId="urn:microsoft.com/office/officeart/2005/8/layout/hChevron3"/>
    <dgm:cxn modelId="{EB636B79-C3D5-4DF3-B19F-147B1AE13488}" type="presOf" srcId="{29BB1B80-9DEE-49CF-B1DA-559FC3874BC0}" destId="{A9A16C81-9EDB-4C75-8F7B-A720A63649D0}" srcOrd="0" destOrd="0" presId="urn:microsoft.com/office/officeart/2005/8/layout/hChevron3"/>
    <dgm:cxn modelId="{798038AB-CFCA-420B-B1F7-53087FCD5AB2}" srcId="{952FF6F9-ADD6-4629-88BC-7F7775F6FD66}" destId="{28A8C5E3-FFAC-4D3D-959B-D3003481A872}" srcOrd="1" destOrd="0" parTransId="{158E442D-94CA-4DC6-B48D-9840084576A3}" sibTransId="{BB2F6406-1EBD-4F04-A58E-AEEF4C4ABDF5}"/>
    <dgm:cxn modelId="{FBAE9EBD-70F3-4043-AF63-5FB1574CD49D}" type="presOf" srcId="{3ABCC782-15D7-40B3-96F3-785115635A8D}" destId="{2D5E2231-BBE4-4869-A326-A3285BA2BC28}" srcOrd="0" destOrd="0" presId="urn:microsoft.com/office/officeart/2005/8/layout/hChevron3"/>
    <dgm:cxn modelId="{689A02E0-A008-4CDB-B0CD-BDA7B5A2D7A5}" type="presOf" srcId="{952FF6F9-ADD6-4629-88BC-7F7775F6FD66}" destId="{39E6D3FB-72DB-44DC-BF10-CFC26D2A19AE}" srcOrd="0" destOrd="0" presId="urn:microsoft.com/office/officeart/2005/8/layout/hChevron3"/>
    <dgm:cxn modelId="{9D4B3198-13E0-4DC4-B78C-E0A153B7B396}" type="presParOf" srcId="{39E6D3FB-72DB-44DC-BF10-CFC26D2A19AE}" destId="{A9A16C81-9EDB-4C75-8F7B-A720A63649D0}" srcOrd="0" destOrd="0" presId="urn:microsoft.com/office/officeart/2005/8/layout/hChevron3"/>
    <dgm:cxn modelId="{619E48DE-E154-4F0C-9900-08BDA7D6A039}" type="presParOf" srcId="{39E6D3FB-72DB-44DC-BF10-CFC26D2A19AE}" destId="{BFC24023-BB05-444B-A5BA-9805E7E7D39E}" srcOrd="1" destOrd="0" presId="urn:microsoft.com/office/officeart/2005/8/layout/hChevron3"/>
    <dgm:cxn modelId="{F8A23650-C108-41B2-A7B6-C596A73734E2}" type="presParOf" srcId="{39E6D3FB-72DB-44DC-BF10-CFC26D2A19AE}" destId="{E15F6353-62B4-4A54-BEFD-61714667D7E2}" srcOrd="2" destOrd="0" presId="urn:microsoft.com/office/officeart/2005/8/layout/hChevron3"/>
    <dgm:cxn modelId="{EBEA776F-53E9-44FB-B0BF-CD22F247CAA7}" type="presParOf" srcId="{39E6D3FB-72DB-44DC-BF10-CFC26D2A19AE}" destId="{DE5DDCA5-1544-4BFA-9920-96A8E6BCE7B2}" srcOrd="3" destOrd="0" presId="urn:microsoft.com/office/officeart/2005/8/layout/hChevron3"/>
    <dgm:cxn modelId="{BAF169CF-BA3A-4B14-924D-AE92951B70F0}" type="presParOf" srcId="{39E6D3FB-72DB-44DC-BF10-CFC26D2A19AE}" destId="{2D5E2231-BBE4-4869-A326-A3285BA2BC28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A16C81-9EDB-4C75-8F7B-A720A63649D0}">
      <dsp:nvSpPr>
        <dsp:cNvPr id="0" name=""/>
        <dsp:cNvSpPr/>
      </dsp:nvSpPr>
      <dsp:spPr>
        <a:xfrm>
          <a:off x="4326" y="0"/>
          <a:ext cx="3783073" cy="990600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2682" tIns="61341" rIns="30671" bIns="61341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>
              <a:solidFill>
                <a:schemeClr val="tx1"/>
              </a:solidFill>
            </a:rPr>
            <a:t>Capture</a:t>
          </a:r>
          <a:br>
            <a:rPr lang="en-US" sz="2300" kern="1200" dirty="0">
              <a:solidFill>
                <a:schemeClr val="tx1"/>
              </a:solidFill>
            </a:rPr>
          </a:br>
          <a:r>
            <a:rPr lang="en-US" sz="1400" kern="1200" dirty="0">
              <a:solidFill>
                <a:schemeClr val="tx1"/>
              </a:solidFill>
            </a:rPr>
            <a:t>files automatically</a:t>
          </a:r>
        </a:p>
      </dsp:txBody>
      <dsp:txXfrm>
        <a:off x="4326" y="0"/>
        <a:ext cx="3535423" cy="990600"/>
      </dsp:txXfrm>
    </dsp:sp>
    <dsp:sp modelId="{E15F6353-62B4-4A54-BEFD-61714667D7E2}">
      <dsp:nvSpPr>
        <dsp:cNvPr id="0" name=""/>
        <dsp:cNvSpPr/>
      </dsp:nvSpPr>
      <dsp:spPr>
        <a:xfrm>
          <a:off x="3030785" y="0"/>
          <a:ext cx="3783073" cy="990600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Process</a:t>
          </a:r>
          <a:br>
            <a:rPr lang="en-US" sz="2200" kern="1200" dirty="0"/>
          </a:br>
          <a:r>
            <a:rPr lang="en-US" sz="1400" kern="1200" dirty="0"/>
            <a:t>and route jobs with ease</a:t>
          </a:r>
          <a:endParaRPr lang="en-US" sz="1400" b="1" kern="1200" dirty="0"/>
        </a:p>
      </dsp:txBody>
      <dsp:txXfrm>
        <a:off x="3526085" y="0"/>
        <a:ext cx="2792473" cy="990600"/>
      </dsp:txXfrm>
    </dsp:sp>
    <dsp:sp modelId="{2D5E2231-BBE4-4869-A326-A3285BA2BC28}">
      <dsp:nvSpPr>
        <dsp:cNvPr id="0" name=""/>
        <dsp:cNvSpPr/>
      </dsp:nvSpPr>
      <dsp:spPr>
        <a:xfrm>
          <a:off x="6057244" y="0"/>
          <a:ext cx="3783073" cy="990600"/>
        </a:xfrm>
        <a:prstGeom prst="chevron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Distribute</a:t>
          </a:r>
          <a:br>
            <a:rPr lang="en-US" sz="1800" kern="1200" dirty="0"/>
          </a:br>
          <a:r>
            <a:rPr lang="en-US" sz="1400" kern="1200" dirty="0"/>
            <a:t>in a single step</a:t>
          </a:r>
        </a:p>
      </dsp:txBody>
      <dsp:txXfrm>
        <a:off x="6552544" y="0"/>
        <a:ext cx="2792473" cy="9906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F98966F-AB6D-A743-9D03-F49C1BF46BC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8D1ADC-DC17-EA4D-B15B-958B00DD34B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r">
              <a:defRPr sz="1200"/>
            </a:lvl1pPr>
          </a:lstStyle>
          <a:p>
            <a:r>
              <a:rPr lang="en-GB"/>
              <a:t>3/8/19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FE54E9-38C7-CA44-8456-75049679F32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8"/>
            <a:ext cx="3037840" cy="466433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F86FDE-811C-8244-8140-3928B8A4861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8"/>
            <a:ext cx="3037840" cy="466433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r">
              <a:defRPr sz="1200"/>
            </a:lvl1pPr>
          </a:lstStyle>
          <a:p>
            <a:fld id="{557E131D-D64B-4441-A863-A43E77F2E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753095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r">
              <a:defRPr sz="1200"/>
            </a:lvl1pPr>
          </a:lstStyle>
          <a:p>
            <a:r>
              <a:rPr lang="en-GB"/>
              <a:t>3/8/19</a:t>
            </a:r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2050"/>
            <a:ext cx="557212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4" tIns="46582" rIns="93164" bIns="4658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64" tIns="46582" rIns="93164" bIns="46582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6433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8"/>
            <a:ext cx="3037840" cy="466433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r">
              <a:defRPr sz="1200"/>
            </a:lvl1pPr>
          </a:lstStyle>
          <a:p>
            <a:fld id="{7EC56409-832E-E743-A903-6F881BC412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124679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3/8/19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56409-832E-E743-A903-6F881BC412CA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4277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GB"/>
              <a:t>3/8/19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C56409-832E-E743-A903-6F881BC412CA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9753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GB"/>
              <a:t>3/8/19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C56409-832E-E743-A903-6F881BC412CA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7977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GB" dirty="0"/>
              <a:t>3/8/19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C56409-832E-E743-A903-6F881BC412CA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7272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GB" dirty="0"/>
              <a:t>3/8/19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C56409-832E-E743-A903-6F881BC412CA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8047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GB" dirty="0"/>
              <a:t>3/8/19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C56409-832E-E743-A903-6F881BC412CA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3771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3/8/19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56409-832E-E743-A903-6F881BC412CA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6916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GB" dirty="0"/>
              <a:t>3/8/19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C56409-832E-E743-A903-6F881BC412CA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8047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GB" dirty="0"/>
              <a:t>3/8/19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C56409-832E-E743-A903-6F881BC412CA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7533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1pPr>
            <a:lvl2pPr marL="813857" indent="-31289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2pPr>
            <a:lvl3pPr marL="1253271" indent="-249630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3pPr>
            <a:lvl4pPr marL="1755949" indent="-249630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256915" indent="-249630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749333" indent="-24963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3241750" indent="-24963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734168" indent="-24963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4226587" indent="-24963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30D930B-313A-4183-ABCB-BE4FD135BCE8}" type="slidenum">
              <a:rPr lang="en-US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16</a:t>
            </a:fld>
            <a:endParaRPr lang="en-US" alt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1pPr>
            <a:lvl2pPr marL="813857" indent="-31289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2pPr>
            <a:lvl3pPr marL="1253271" indent="-249630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3pPr>
            <a:lvl4pPr marL="1755949" indent="-249630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256915" indent="-249630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749333" indent="-24963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3241750" indent="-24963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734168" indent="-24963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4226587" indent="-24963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30D930B-313A-4183-ABCB-BE4FD135BCE8}" type="slidenum">
              <a:rPr lang="en-US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17</a:t>
            </a:fld>
            <a:endParaRPr lang="en-US" alt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GB"/>
              <a:t>3/8/19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C56409-832E-E743-A903-6F881BC412CA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1909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1pPr>
            <a:lvl2pPr marL="813857" indent="-31289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2pPr>
            <a:lvl3pPr marL="1253271" indent="-249630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3pPr>
            <a:lvl4pPr marL="1755949" indent="-249630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256915" indent="-249630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749333" indent="-24963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3241750" indent="-24963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734168" indent="-24963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4226587" indent="-24963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30D930B-313A-4183-ABCB-BE4FD135BCE8}" type="slidenum">
              <a:rPr lang="en-US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19</a:t>
            </a:fld>
            <a:endParaRPr lang="en-US" alt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GB"/>
              <a:t>3/8/19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C56409-832E-E743-A903-6F881BC412CA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975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28000" y="1224000"/>
            <a:ext cx="5760000" cy="1584000"/>
          </a:xfrm>
        </p:spPr>
        <p:txBody>
          <a:bodyPr anchor="b" anchorCtr="0">
            <a:normAutofit/>
          </a:bodyPr>
          <a:lstStyle>
            <a:lvl1pPr algn="l">
              <a:defRPr sz="3200" cap="none"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en-US" dirty="0"/>
              <a:t>Add your document title into this box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059188" y="6160111"/>
            <a:ext cx="419711" cy="231310"/>
          </a:xfrm>
          <a:prstGeom prst="rect">
            <a:avLst/>
          </a:prstGeom>
        </p:spPr>
        <p:txBody>
          <a:bodyPr/>
          <a:lstStyle>
            <a:lvl1pPr algn="l">
              <a:defRPr sz="1100"/>
            </a:lvl1pPr>
          </a:lstStyle>
          <a:p>
            <a:fld id="{DC072636-299A-6C46-A669-0ADFB831C07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CA243A-AF94-4046-84FE-8EB37D6795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084" y="0"/>
            <a:ext cx="1156815" cy="7897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854886D-7BBD-D241-B213-4ABBEBA26B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49" y="6208867"/>
            <a:ext cx="1624677" cy="133797"/>
          </a:xfrm>
          <a:prstGeom prst="rect">
            <a:avLst/>
          </a:prstGeom>
        </p:spPr>
      </p:pic>
      <p:sp>
        <p:nvSpPr>
          <p:cNvPr id="22" name="Subtitle 2">
            <a:extLst>
              <a:ext uri="{FF2B5EF4-FFF2-40B4-BE49-F238E27FC236}">
                <a16:creationId xmlns:a16="http://schemas.microsoft.com/office/drawing/2014/main" id="{F5EC2CA6-AFC2-EC4A-8527-C5B9EDA8D5EA}"/>
              </a:ext>
            </a:extLst>
          </p:cNvPr>
          <p:cNvSpPr txBox="1">
            <a:spLocks/>
          </p:cNvSpPr>
          <p:nvPr userDrawn="1"/>
        </p:nvSpPr>
        <p:spPr>
          <a:xfrm>
            <a:off x="9686003" y="6227010"/>
            <a:ext cx="1272161" cy="172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cap="all" baseline="0" dirty="0"/>
              <a:t>© Konica Minolta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406CE4D4-48D7-E841-905B-F56F8FA03C2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0849" y="3033039"/>
            <a:ext cx="5767151" cy="934716"/>
          </a:xfrm>
        </p:spPr>
        <p:txBody>
          <a:bodyPr>
            <a:normAutofit/>
          </a:bodyPr>
          <a:lstStyle>
            <a:lvl1pPr marL="0" indent="0">
              <a:buNone/>
              <a:defRPr sz="1800" b="1" cap="none" baseline="0">
                <a:solidFill>
                  <a:schemeClr val="tx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pPr lvl="0"/>
            <a:r>
              <a:rPr lang="en-US" dirty="0"/>
              <a:t>Add your optional sub-title into this box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C896B5DD-3A6E-49E0-8C5A-9297BDBCF5A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639" y="809537"/>
            <a:ext cx="2639868" cy="486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737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- Blu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5201" y="916200"/>
            <a:ext cx="7056072" cy="695624"/>
          </a:xfrm>
        </p:spPr>
        <p:txBody>
          <a:bodyPr/>
          <a:lstStyle>
            <a:lvl1pPr>
              <a:defRPr cap="none"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8000" y="1836000"/>
            <a:ext cx="4752000" cy="411362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32247" y="1836000"/>
            <a:ext cx="4752000" cy="411362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7FCBF812-9CBC-4F7F-90D8-2D884B31814C}"/>
              </a:ext>
            </a:extLst>
          </p:cNvPr>
          <p:cNvSpPr/>
          <p:nvPr userDrawn="1"/>
        </p:nvSpPr>
        <p:spPr>
          <a:xfrm>
            <a:off x="0" y="0"/>
            <a:ext cx="137160" cy="6483350"/>
          </a:xfrm>
          <a:prstGeom prst="rect">
            <a:avLst/>
          </a:prstGeom>
          <a:solidFill>
            <a:srgbClr val="E5E3D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20" name="Picture 10">
            <a:extLst>
              <a:ext uri="{FF2B5EF4-FFF2-40B4-BE49-F238E27FC236}">
                <a16:creationId xmlns:a16="http://schemas.microsoft.com/office/drawing/2014/main" id="{F0DAFB24-EA86-445C-84CF-9230C04403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084" y="0"/>
            <a:ext cx="1156815" cy="789769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29E68DB-70FC-42A9-95B9-0587D4376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9188" y="6160111"/>
            <a:ext cx="419711" cy="231310"/>
          </a:xfrm>
          <a:prstGeom prst="rect">
            <a:avLst/>
          </a:prstGeom>
        </p:spPr>
        <p:txBody>
          <a:bodyPr/>
          <a:lstStyle>
            <a:lvl1pPr algn="l">
              <a:defRPr sz="1100"/>
            </a:lvl1pPr>
          </a:lstStyle>
          <a:p>
            <a:fld id="{DC072636-299A-6C46-A669-0ADFB831C07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2E7DF5B1-76C4-40D8-BB29-5DD5E7662FA5}"/>
              </a:ext>
            </a:extLst>
          </p:cNvPr>
          <p:cNvSpPr txBox="1">
            <a:spLocks/>
          </p:cNvSpPr>
          <p:nvPr userDrawn="1"/>
        </p:nvSpPr>
        <p:spPr>
          <a:xfrm>
            <a:off x="9686003" y="6227010"/>
            <a:ext cx="1272161" cy="172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66CC"/>
              </a:buClr>
            </a:pPr>
            <a:r>
              <a:rPr lang="en-US" sz="900" cap="all" dirty="0">
                <a:solidFill>
                  <a:srgbClr val="000000"/>
                </a:solidFill>
              </a:rPr>
              <a:t>© Konica Minolta</a:t>
            </a:r>
          </a:p>
        </p:txBody>
      </p:sp>
    </p:spTree>
    <p:extLst>
      <p:ext uri="{BB962C8B-B14F-4D97-AF65-F5344CB8AC3E}">
        <p14:creationId xmlns:p14="http://schemas.microsoft.com/office/powerpoint/2010/main" val="1415337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C943E683-8D17-42B5-8FE8-313F0B3B3842}"/>
              </a:ext>
            </a:extLst>
          </p:cNvPr>
          <p:cNvSpPr/>
          <p:nvPr userDrawn="1"/>
        </p:nvSpPr>
        <p:spPr>
          <a:xfrm>
            <a:off x="0" y="0"/>
            <a:ext cx="137160" cy="64833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C0292E60-6098-4F68-9324-66B61C8C17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084" y="0"/>
            <a:ext cx="1156815" cy="78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8258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ina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sy_1_L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669" y="2200471"/>
            <a:ext cx="3129581" cy="2071322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 userDrawn="1"/>
        </p:nvSpPr>
        <p:spPr>
          <a:xfrm>
            <a:off x="0" y="-978927"/>
            <a:ext cx="3650944" cy="734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905" b="1" dirty="0">
                <a:solidFill>
                  <a:srgbClr val="000000"/>
                </a:solidFill>
              </a:rPr>
              <a:t>Final page</a:t>
            </a:r>
          </a:p>
          <a:p>
            <a:r>
              <a:rPr kumimoji="1" lang="en-US" altLang="ja-JP" sz="1134" dirty="0">
                <a:solidFill>
                  <a:srgbClr val="000000"/>
                </a:solidFill>
              </a:rPr>
              <a:t>This is a layout used for the final page of presentation references.</a:t>
            </a:r>
            <a:endParaRPr kumimoji="1" lang="ja-JP" altLang="en-US" sz="1134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6EFCDD5-482A-418F-91D4-B498E9F28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9188" y="6160111"/>
            <a:ext cx="419711" cy="231310"/>
          </a:xfrm>
          <a:prstGeom prst="rect">
            <a:avLst/>
          </a:prstGeom>
        </p:spPr>
        <p:txBody>
          <a:bodyPr/>
          <a:lstStyle>
            <a:lvl1pPr algn="l">
              <a:defRPr sz="1100"/>
            </a:lvl1pPr>
          </a:lstStyle>
          <a:p>
            <a:fld id="{DC072636-299A-6C46-A669-0ADFB831C07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065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_1カラ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コンテンツ プレースホルダー 2"/>
          <p:cNvSpPr>
            <a:spLocks noGrp="1"/>
          </p:cNvSpPr>
          <p:nvPr userDrawn="1">
            <p:ph idx="1" hasCustomPrompt="1"/>
          </p:nvPr>
        </p:nvSpPr>
        <p:spPr>
          <a:xfrm>
            <a:off x="496782" y="1131373"/>
            <a:ext cx="10669231" cy="4985786"/>
          </a:xfrm>
          <a:prstGeom prst="rect">
            <a:avLst/>
          </a:prstGeom>
        </p:spPr>
        <p:txBody>
          <a:bodyPr lIns="103897" tIns="51949" rIns="103897" bIns="51949"/>
          <a:lstStyle>
            <a:lvl1pPr marL="0" indent="0">
              <a:buFontTx/>
              <a:buNone/>
              <a:defRPr sz="1513" b="0" baseline="0">
                <a:latin typeface="Lucida Sans"/>
                <a:cs typeface="Lucida Sans"/>
              </a:defRPr>
            </a:lvl1pPr>
            <a:lvl2pPr marL="491124" indent="0">
              <a:buFontTx/>
              <a:buNone/>
              <a:defRPr sz="1513" b="0">
                <a:latin typeface="Lucida Sans"/>
                <a:cs typeface="Lucida Sans"/>
              </a:defRPr>
            </a:lvl2pPr>
            <a:lvl3pPr marL="982249" indent="0">
              <a:buFontTx/>
              <a:buNone/>
              <a:defRPr sz="1513" b="0">
                <a:latin typeface="Lucida Sans"/>
                <a:cs typeface="Lucida Sans"/>
              </a:defRPr>
            </a:lvl3pPr>
            <a:lvl4pPr marL="1473372" indent="0">
              <a:buFontTx/>
              <a:buNone/>
              <a:defRPr sz="1513" b="0" baseline="0">
                <a:latin typeface="Lucida Sans"/>
                <a:cs typeface="Lucida Sans"/>
              </a:defRPr>
            </a:lvl4pPr>
            <a:lvl5pPr marL="1964496" indent="0">
              <a:buFontTx/>
              <a:buNone/>
              <a:defRPr sz="1513" b="0" baseline="0">
                <a:latin typeface="Lucida Sans"/>
                <a:cs typeface="Lucida Sans"/>
              </a:defRPr>
            </a:lvl5pPr>
          </a:lstStyle>
          <a:p>
            <a:pPr lvl="0"/>
            <a:r>
              <a:rPr kumimoji="1" lang="en-US" altLang="ja-JP" dirty="0"/>
              <a:t>Insert Body Copy Here</a:t>
            </a: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Lucida Sans"/>
                <a:cs typeface="Lucida Sans"/>
              </a:defRPr>
            </a:lvl1pPr>
          </a:lstStyle>
          <a:p>
            <a:r>
              <a:rPr kumimoji="1" lang="en-US" altLang="ja-JP" dirty="0"/>
              <a:t>Headline/Title (Do Not Move Box)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55181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28000" y="1224000"/>
            <a:ext cx="5760000" cy="1584000"/>
          </a:xfrm>
        </p:spPr>
        <p:txBody>
          <a:bodyPr anchor="b" anchorCtr="0">
            <a:normAutofit/>
          </a:bodyPr>
          <a:lstStyle>
            <a:lvl1pPr algn="l">
              <a:defRPr sz="3200" cap="none"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en-US" dirty="0"/>
              <a:t>Add your document title into this box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059188" y="6160111"/>
            <a:ext cx="419711" cy="231310"/>
          </a:xfrm>
          <a:prstGeom prst="rect">
            <a:avLst/>
          </a:prstGeom>
        </p:spPr>
        <p:txBody>
          <a:bodyPr/>
          <a:lstStyle>
            <a:lvl1pPr algn="l">
              <a:defRPr sz="1100"/>
            </a:lvl1pPr>
          </a:lstStyle>
          <a:p>
            <a:fld id="{DC072636-299A-6C46-A669-0ADFB831C07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CA243A-AF94-4046-84FE-8EB37D6795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084" y="0"/>
            <a:ext cx="1156815" cy="7897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854886D-7BBD-D241-B213-4ABBEBA26B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49" y="6208867"/>
            <a:ext cx="1624677" cy="133797"/>
          </a:xfrm>
          <a:prstGeom prst="rect">
            <a:avLst/>
          </a:prstGeom>
        </p:spPr>
      </p:pic>
      <p:sp>
        <p:nvSpPr>
          <p:cNvPr id="22" name="Subtitle 2">
            <a:extLst>
              <a:ext uri="{FF2B5EF4-FFF2-40B4-BE49-F238E27FC236}">
                <a16:creationId xmlns:a16="http://schemas.microsoft.com/office/drawing/2014/main" id="{F5EC2CA6-AFC2-EC4A-8527-C5B9EDA8D5EA}"/>
              </a:ext>
            </a:extLst>
          </p:cNvPr>
          <p:cNvSpPr txBox="1">
            <a:spLocks/>
          </p:cNvSpPr>
          <p:nvPr userDrawn="1"/>
        </p:nvSpPr>
        <p:spPr>
          <a:xfrm>
            <a:off x="9686003" y="6227010"/>
            <a:ext cx="1272161" cy="172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66CC"/>
              </a:buClr>
            </a:pPr>
            <a:r>
              <a:rPr lang="en-US" sz="900" cap="all" dirty="0">
                <a:solidFill>
                  <a:srgbClr val="000000"/>
                </a:solidFill>
              </a:rPr>
              <a:t>© Konica Minolta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406CE4D4-48D7-E841-905B-F56F8FA03C2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0849" y="3033039"/>
            <a:ext cx="5767151" cy="934716"/>
          </a:xfrm>
        </p:spPr>
        <p:txBody>
          <a:bodyPr>
            <a:normAutofit/>
          </a:bodyPr>
          <a:lstStyle>
            <a:lvl1pPr marL="0" indent="0">
              <a:buNone/>
              <a:defRPr sz="1800" b="1" cap="none" baseline="0">
                <a:solidFill>
                  <a:schemeClr val="tx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pPr lvl="0"/>
            <a:r>
              <a:rPr lang="en-US" dirty="0"/>
              <a:t>Add your optional sub-title into this box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C896B5DD-3A6E-49E0-8C5A-9297BDBCF5A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639" y="809537"/>
            <a:ext cx="2639868" cy="486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0395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7CCE050-00CC-0F4E-BCF6-07C35C6DD4FB}"/>
              </a:ext>
            </a:extLst>
          </p:cNvPr>
          <p:cNvSpPr/>
          <p:nvPr/>
        </p:nvSpPr>
        <p:spPr>
          <a:xfrm>
            <a:off x="0" y="0"/>
            <a:ext cx="4716000" cy="6483350"/>
          </a:xfrm>
          <a:prstGeom prst="rect">
            <a:avLst/>
          </a:prstGeom>
          <a:solidFill>
            <a:srgbClr val="E5E3D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28000" y="1112512"/>
            <a:ext cx="3564000" cy="1486800"/>
          </a:xfrm>
        </p:spPr>
        <p:txBody>
          <a:bodyPr anchor="ctr" anchorCtr="0">
            <a:normAutofit/>
          </a:bodyPr>
          <a:lstStyle>
            <a:lvl1pPr algn="l">
              <a:defRPr sz="2200" cap="none">
                <a:solidFill>
                  <a:schemeClr val="tx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en-US" dirty="0"/>
              <a:t>Add your section title into this box 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3DD1255-DAEB-2949-B192-4855648B78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35763" y="2200275"/>
            <a:ext cx="2682875" cy="2443163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These slides look best when they have an image, to add an image use the ‘Format Background’ or ‘Slide Background’ option.</a:t>
            </a:r>
          </a:p>
          <a:p>
            <a:pPr lvl="0"/>
            <a:r>
              <a:rPr lang="en-US" dirty="0"/>
              <a:t>Then delete this instruction box</a:t>
            </a:r>
          </a:p>
        </p:txBody>
      </p:sp>
      <p:pic>
        <p:nvPicPr>
          <p:cNvPr id="20" name="Picture 10">
            <a:extLst>
              <a:ext uri="{FF2B5EF4-FFF2-40B4-BE49-F238E27FC236}">
                <a16:creationId xmlns:a16="http://schemas.microsoft.com/office/drawing/2014/main" id="{4836E8A5-8E6F-4960-8477-D3938C9853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084" y="0"/>
            <a:ext cx="1156815" cy="789769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16ECBF6-BDB4-45CB-AD46-C7650B6C0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9188" y="6160111"/>
            <a:ext cx="419711" cy="231310"/>
          </a:xfrm>
          <a:prstGeom prst="rect">
            <a:avLst/>
          </a:prstGeom>
        </p:spPr>
        <p:txBody>
          <a:bodyPr/>
          <a:lstStyle>
            <a:lvl1pPr algn="l">
              <a:defRPr sz="1100"/>
            </a:lvl1pPr>
          </a:lstStyle>
          <a:p>
            <a:fld id="{DC072636-299A-6C46-A669-0ADFB831C07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9621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Blu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5201" y="1836000"/>
            <a:ext cx="6336000" cy="411362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831CBE3-B43D-4071-96C3-C3BB707B27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5201" y="185912"/>
            <a:ext cx="7056072" cy="695624"/>
          </a:xfrm>
        </p:spPr>
        <p:txBody>
          <a:bodyPr/>
          <a:lstStyle>
            <a:lvl1pPr>
              <a:defRPr cap="none"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56D050AC-9092-49AA-A509-5A2852E56AF4}"/>
              </a:ext>
            </a:extLst>
          </p:cNvPr>
          <p:cNvSpPr/>
          <p:nvPr userDrawn="1"/>
        </p:nvSpPr>
        <p:spPr>
          <a:xfrm>
            <a:off x="0" y="0"/>
            <a:ext cx="137160" cy="6483350"/>
          </a:xfrm>
          <a:prstGeom prst="rect">
            <a:avLst/>
          </a:prstGeom>
          <a:solidFill>
            <a:srgbClr val="E5E3D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F2B409D-1C14-4283-87E4-3854D371E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9188" y="6160111"/>
            <a:ext cx="419711" cy="231310"/>
          </a:xfrm>
          <a:prstGeom prst="rect">
            <a:avLst/>
          </a:prstGeom>
        </p:spPr>
        <p:txBody>
          <a:bodyPr/>
          <a:lstStyle>
            <a:lvl1pPr algn="l">
              <a:defRPr sz="1100"/>
            </a:lvl1pPr>
          </a:lstStyle>
          <a:p>
            <a:fld id="{DC072636-299A-6C46-A669-0ADFB831C07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6C218593-2F40-472D-A4DF-ACF0D19C03FA}"/>
              </a:ext>
            </a:extLst>
          </p:cNvPr>
          <p:cNvSpPr txBox="1">
            <a:spLocks/>
          </p:cNvSpPr>
          <p:nvPr userDrawn="1"/>
        </p:nvSpPr>
        <p:spPr>
          <a:xfrm>
            <a:off x="9686003" y="6227010"/>
            <a:ext cx="1272161" cy="172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66CC"/>
              </a:buClr>
            </a:pPr>
            <a:r>
              <a:rPr lang="en-US" sz="900" cap="all" dirty="0">
                <a:solidFill>
                  <a:srgbClr val="000000"/>
                </a:solidFill>
              </a:rPr>
              <a:t>© Konica Minolta</a:t>
            </a:r>
          </a:p>
        </p:txBody>
      </p:sp>
      <p:pic>
        <p:nvPicPr>
          <p:cNvPr id="19" name="Picture 10">
            <a:extLst>
              <a:ext uri="{FF2B5EF4-FFF2-40B4-BE49-F238E27FC236}">
                <a16:creationId xmlns:a16="http://schemas.microsoft.com/office/drawing/2014/main" id="{D23B59F4-124A-45FA-904F-0504555B12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084" y="0"/>
            <a:ext cx="1156815" cy="78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2552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- Blu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5201" y="916200"/>
            <a:ext cx="7056072" cy="695624"/>
          </a:xfrm>
        </p:spPr>
        <p:txBody>
          <a:bodyPr/>
          <a:lstStyle>
            <a:lvl1pPr>
              <a:defRPr cap="none"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8000" y="1836000"/>
            <a:ext cx="4752000" cy="411362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32247" y="1836000"/>
            <a:ext cx="4752000" cy="411362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7FCBF812-9CBC-4F7F-90D8-2D884B31814C}"/>
              </a:ext>
            </a:extLst>
          </p:cNvPr>
          <p:cNvSpPr/>
          <p:nvPr userDrawn="1"/>
        </p:nvSpPr>
        <p:spPr>
          <a:xfrm>
            <a:off x="0" y="0"/>
            <a:ext cx="137160" cy="6483350"/>
          </a:xfrm>
          <a:prstGeom prst="rect">
            <a:avLst/>
          </a:prstGeom>
          <a:solidFill>
            <a:srgbClr val="E5E3D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20" name="Picture 10">
            <a:extLst>
              <a:ext uri="{FF2B5EF4-FFF2-40B4-BE49-F238E27FC236}">
                <a16:creationId xmlns:a16="http://schemas.microsoft.com/office/drawing/2014/main" id="{F0DAFB24-EA86-445C-84CF-9230C04403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084" y="0"/>
            <a:ext cx="1156815" cy="789769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29E68DB-70FC-42A9-95B9-0587D4376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9188" y="6160111"/>
            <a:ext cx="419711" cy="231310"/>
          </a:xfrm>
          <a:prstGeom prst="rect">
            <a:avLst/>
          </a:prstGeom>
        </p:spPr>
        <p:txBody>
          <a:bodyPr/>
          <a:lstStyle>
            <a:lvl1pPr algn="l">
              <a:defRPr sz="1100"/>
            </a:lvl1pPr>
          </a:lstStyle>
          <a:p>
            <a:fld id="{DC072636-299A-6C46-A669-0ADFB831C07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2E7DF5B1-76C4-40D8-BB29-5DD5E7662FA5}"/>
              </a:ext>
            </a:extLst>
          </p:cNvPr>
          <p:cNvSpPr txBox="1">
            <a:spLocks/>
          </p:cNvSpPr>
          <p:nvPr userDrawn="1"/>
        </p:nvSpPr>
        <p:spPr>
          <a:xfrm>
            <a:off x="9686003" y="6227010"/>
            <a:ext cx="1272161" cy="172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66CC"/>
              </a:buClr>
            </a:pPr>
            <a:r>
              <a:rPr lang="en-US" sz="900" cap="all" dirty="0">
                <a:solidFill>
                  <a:srgbClr val="000000"/>
                </a:solidFill>
              </a:rPr>
              <a:t>© Konica Minolta</a:t>
            </a:r>
          </a:p>
        </p:txBody>
      </p:sp>
    </p:spTree>
    <p:extLst>
      <p:ext uri="{BB962C8B-B14F-4D97-AF65-F5344CB8AC3E}">
        <p14:creationId xmlns:p14="http://schemas.microsoft.com/office/powerpoint/2010/main" val="33378103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C943E683-8D17-42B5-8FE8-313F0B3B3842}"/>
              </a:ext>
            </a:extLst>
          </p:cNvPr>
          <p:cNvSpPr/>
          <p:nvPr userDrawn="1"/>
        </p:nvSpPr>
        <p:spPr>
          <a:xfrm>
            <a:off x="0" y="0"/>
            <a:ext cx="137160" cy="64833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C0292E60-6098-4F68-9324-66B61C8C17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084" y="0"/>
            <a:ext cx="1156815" cy="78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8852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ina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sy_1_L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669" y="2200471"/>
            <a:ext cx="3129581" cy="2071322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 userDrawn="1"/>
        </p:nvSpPr>
        <p:spPr>
          <a:xfrm>
            <a:off x="0" y="-978927"/>
            <a:ext cx="3650944" cy="734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905" b="1" dirty="0">
                <a:solidFill>
                  <a:srgbClr val="000000"/>
                </a:solidFill>
              </a:rPr>
              <a:t>Final page</a:t>
            </a:r>
          </a:p>
          <a:p>
            <a:r>
              <a:rPr kumimoji="1" lang="en-US" altLang="ja-JP" sz="1134" dirty="0">
                <a:solidFill>
                  <a:srgbClr val="000000"/>
                </a:solidFill>
              </a:rPr>
              <a:t>This is a layout used for the final page of presentation references.</a:t>
            </a:r>
            <a:endParaRPr kumimoji="1" lang="ja-JP" altLang="en-US" sz="1134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6EFCDD5-482A-418F-91D4-B498E9F28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9188" y="6160111"/>
            <a:ext cx="419711" cy="231310"/>
          </a:xfrm>
          <a:prstGeom prst="rect">
            <a:avLst/>
          </a:prstGeom>
        </p:spPr>
        <p:txBody>
          <a:bodyPr/>
          <a:lstStyle>
            <a:lvl1pPr algn="l">
              <a:defRPr sz="1100"/>
            </a:lvl1pPr>
          </a:lstStyle>
          <a:p>
            <a:fld id="{DC072636-299A-6C46-A669-0ADFB831C07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046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7CCE050-00CC-0F4E-BCF6-07C35C6DD4FB}"/>
              </a:ext>
            </a:extLst>
          </p:cNvPr>
          <p:cNvSpPr/>
          <p:nvPr/>
        </p:nvSpPr>
        <p:spPr>
          <a:xfrm>
            <a:off x="0" y="0"/>
            <a:ext cx="4716000" cy="6483350"/>
          </a:xfrm>
          <a:prstGeom prst="rect">
            <a:avLst/>
          </a:prstGeom>
          <a:solidFill>
            <a:srgbClr val="E5E3D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28000" y="1112512"/>
            <a:ext cx="3564000" cy="1486800"/>
          </a:xfrm>
        </p:spPr>
        <p:txBody>
          <a:bodyPr anchor="ctr" anchorCtr="0">
            <a:normAutofit/>
          </a:bodyPr>
          <a:lstStyle>
            <a:lvl1pPr algn="l">
              <a:defRPr sz="2200" cap="none">
                <a:solidFill>
                  <a:schemeClr val="tx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en-US" dirty="0"/>
              <a:t>Add your section title into this box 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3DD1255-DAEB-2949-B192-4855648B78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35763" y="2200275"/>
            <a:ext cx="2682875" cy="2443163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These slides look best when they have an image, to add an image use the ‘Format Background’ or ‘Slide Background’ option.</a:t>
            </a:r>
          </a:p>
          <a:p>
            <a:pPr lvl="0"/>
            <a:r>
              <a:rPr lang="en-US" dirty="0"/>
              <a:t>Then delete this instruction box</a:t>
            </a:r>
          </a:p>
        </p:txBody>
      </p:sp>
      <p:pic>
        <p:nvPicPr>
          <p:cNvPr id="20" name="Picture 10">
            <a:extLst>
              <a:ext uri="{FF2B5EF4-FFF2-40B4-BE49-F238E27FC236}">
                <a16:creationId xmlns:a16="http://schemas.microsoft.com/office/drawing/2014/main" id="{4836E8A5-8E6F-4960-8477-D3938C9853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084" y="0"/>
            <a:ext cx="1156815" cy="789769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16ECBF6-BDB4-45CB-AD46-C7650B6C0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9188" y="6160111"/>
            <a:ext cx="419711" cy="231310"/>
          </a:xfrm>
          <a:prstGeom prst="rect">
            <a:avLst/>
          </a:prstGeom>
        </p:spPr>
        <p:txBody>
          <a:bodyPr/>
          <a:lstStyle>
            <a:lvl1pPr algn="l">
              <a:defRPr sz="1100"/>
            </a:lvl1pPr>
          </a:lstStyle>
          <a:p>
            <a:fld id="{DC072636-299A-6C46-A669-0ADFB831C07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3D867D3-7373-4F51-BB58-FB730F4DA8E4}"/>
              </a:ext>
            </a:extLst>
          </p:cNvPr>
          <p:cNvSpPr txBox="1">
            <a:spLocks/>
          </p:cNvSpPr>
          <p:nvPr userDrawn="1"/>
        </p:nvSpPr>
        <p:spPr>
          <a:xfrm>
            <a:off x="9686003" y="6227010"/>
            <a:ext cx="1272161" cy="172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cap="all" baseline="0" dirty="0"/>
              <a:t>© Konica Minolta</a:t>
            </a:r>
          </a:p>
        </p:txBody>
      </p:sp>
    </p:spTree>
    <p:extLst>
      <p:ext uri="{BB962C8B-B14F-4D97-AF65-F5344CB8AC3E}">
        <p14:creationId xmlns:p14="http://schemas.microsoft.com/office/powerpoint/2010/main" val="1120934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Blu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5201" y="1836000"/>
            <a:ext cx="6336000" cy="411362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831CBE3-B43D-4071-96C3-C3BB707B27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5201" y="185912"/>
            <a:ext cx="7056072" cy="695624"/>
          </a:xfrm>
        </p:spPr>
        <p:txBody>
          <a:bodyPr/>
          <a:lstStyle>
            <a:lvl1pPr>
              <a:defRPr cap="none"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56D050AC-9092-49AA-A509-5A2852E56AF4}"/>
              </a:ext>
            </a:extLst>
          </p:cNvPr>
          <p:cNvSpPr/>
          <p:nvPr userDrawn="1"/>
        </p:nvSpPr>
        <p:spPr>
          <a:xfrm>
            <a:off x="0" y="0"/>
            <a:ext cx="137160" cy="6483350"/>
          </a:xfrm>
          <a:prstGeom prst="rect">
            <a:avLst/>
          </a:prstGeom>
          <a:solidFill>
            <a:srgbClr val="E5E3D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Picture 10">
            <a:extLst>
              <a:ext uri="{FF2B5EF4-FFF2-40B4-BE49-F238E27FC236}">
                <a16:creationId xmlns:a16="http://schemas.microsoft.com/office/drawing/2014/main" id="{D23B59F4-124A-45FA-904F-0504555B12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084" y="0"/>
            <a:ext cx="1156815" cy="789769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F2B409D-1C14-4283-87E4-3854D371E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9188" y="6160111"/>
            <a:ext cx="419711" cy="231310"/>
          </a:xfrm>
          <a:prstGeom prst="rect">
            <a:avLst/>
          </a:prstGeom>
        </p:spPr>
        <p:txBody>
          <a:bodyPr/>
          <a:lstStyle>
            <a:lvl1pPr algn="l">
              <a:defRPr sz="1100"/>
            </a:lvl1pPr>
          </a:lstStyle>
          <a:p>
            <a:fld id="{DC072636-299A-6C46-A669-0ADFB831C07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6C218593-2F40-472D-A4DF-ACF0D19C03FA}"/>
              </a:ext>
            </a:extLst>
          </p:cNvPr>
          <p:cNvSpPr txBox="1">
            <a:spLocks/>
          </p:cNvSpPr>
          <p:nvPr userDrawn="1"/>
        </p:nvSpPr>
        <p:spPr>
          <a:xfrm>
            <a:off x="9686003" y="6227010"/>
            <a:ext cx="1272161" cy="172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cap="all" baseline="0" dirty="0"/>
              <a:t>© Konica Minolta</a:t>
            </a:r>
          </a:p>
        </p:txBody>
      </p:sp>
    </p:spTree>
    <p:extLst>
      <p:ext uri="{BB962C8B-B14F-4D97-AF65-F5344CB8AC3E}">
        <p14:creationId xmlns:p14="http://schemas.microsoft.com/office/powerpoint/2010/main" val="3298619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- Blu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5201" y="916200"/>
            <a:ext cx="7056072" cy="695624"/>
          </a:xfrm>
        </p:spPr>
        <p:txBody>
          <a:bodyPr/>
          <a:lstStyle>
            <a:lvl1pPr>
              <a:defRPr cap="none"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8000" y="1836000"/>
            <a:ext cx="4752000" cy="411362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32247" y="1836000"/>
            <a:ext cx="4752000" cy="411362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7FCBF812-9CBC-4F7F-90D8-2D884B31814C}"/>
              </a:ext>
            </a:extLst>
          </p:cNvPr>
          <p:cNvSpPr/>
          <p:nvPr userDrawn="1"/>
        </p:nvSpPr>
        <p:spPr>
          <a:xfrm>
            <a:off x="0" y="0"/>
            <a:ext cx="137160" cy="6483350"/>
          </a:xfrm>
          <a:prstGeom prst="rect">
            <a:avLst/>
          </a:prstGeom>
          <a:solidFill>
            <a:srgbClr val="E5E3D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10">
            <a:extLst>
              <a:ext uri="{FF2B5EF4-FFF2-40B4-BE49-F238E27FC236}">
                <a16:creationId xmlns:a16="http://schemas.microsoft.com/office/drawing/2014/main" id="{F0DAFB24-EA86-445C-84CF-9230C04403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084" y="0"/>
            <a:ext cx="1156815" cy="789769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29E68DB-70FC-42A9-95B9-0587D4376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9188" y="6160111"/>
            <a:ext cx="419711" cy="231310"/>
          </a:xfrm>
          <a:prstGeom prst="rect">
            <a:avLst/>
          </a:prstGeom>
        </p:spPr>
        <p:txBody>
          <a:bodyPr/>
          <a:lstStyle>
            <a:lvl1pPr algn="l">
              <a:defRPr sz="1100"/>
            </a:lvl1pPr>
          </a:lstStyle>
          <a:p>
            <a:fld id="{DC072636-299A-6C46-A669-0ADFB831C07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2E7DF5B1-76C4-40D8-BB29-5DD5E7662FA5}"/>
              </a:ext>
            </a:extLst>
          </p:cNvPr>
          <p:cNvSpPr txBox="1">
            <a:spLocks/>
          </p:cNvSpPr>
          <p:nvPr userDrawn="1"/>
        </p:nvSpPr>
        <p:spPr>
          <a:xfrm>
            <a:off x="9686003" y="6227010"/>
            <a:ext cx="1272161" cy="172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cap="all" baseline="0" dirty="0"/>
              <a:t>© Konica Minolta</a:t>
            </a:r>
          </a:p>
        </p:txBody>
      </p:sp>
    </p:spTree>
    <p:extLst>
      <p:ext uri="{BB962C8B-B14F-4D97-AF65-F5344CB8AC3E}">
        <p14:creationId xmlns:p14="http://schemas.microsoft.com/office/powerpoint/2010/main" val="2260529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C943E683-8D17-42B5-8FE8-313F0B3B3842}"/>
              </a:ext>
            </a:extLst>
          </p:cNvPr>
          <p:cNvSpPr/>
          <p:nvPr userDrawn="1"/>
        </p:nvSpPr>
        <p:spPr>
          <a:xfrm>
            <a:off x="0" y="0"/>
            <a:ext cx="137160" cy="64833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C0292E60-6098-4F68-9324-66B61C8C17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084" y="0"/>
            <a:ext cx="1156815" cy="78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016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ina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sy_1_L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669" y="2200471"/>
            <a:ext cx="3129581" cy="2071322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 userDrawn="1"/>
        </p:nvSpPr>
        <p:spPr>
          <a:xfrm>
            <a:off x="0" y="-978927"/>
            <a:ext cx="3650944" cy="734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905" b="1" kern="1200" dirty="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rPr>
              <a:t>Final page</a:t>
            </a:r>
          </a:p>
          <a:p>
            <a:r>
              <a:rPr kumimoji="1" lang="en-US" altLang="ja-JP" sz="1134" b="0" dirty="0">
                <a:latin typeface="+mn-lt"/>
                <a:ea typeface="+mn-ea"/>
              </a:rPr>
              <a:t>This is a layout used for the final page of presentation references.</a:t>
            </a:r>
            <a:endParaRPr kumimoji="1" lang="ja-JP" altLang="en-US" sz="1134" b="0" dirty="0">
              <a:latin typeface="+mn-lt"/>
              <a:ea typeface="+mn-ea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6EFCDD5-482A-418F-91D4-B498E9F28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9188" y="6160111"/>
            <a:ext cx="419711" cy="231310"/>
          </a:xfrm>
          <a:prstGeom prst="rect">
            <a:avLst/>
          </a:prstGeom>
        </p:spPr>
        <p:txBody>
          <a:bodyPr/>
          <a:lstStyle>
            <a:lvl1pPr algn="l">
              <a:defRPr sz="1100"/>
            </a:lvl1pPr>
          </a:lstStyle>
          <a:p>
            <a:fld id="{DC072636-299A-6C46-A669-0ADFB831C0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158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28000" y="1224000"/>
            <a:ext cx="5760000" cy="1584000"/>
          </a:xfrm>
        </p:spPr>
        <p:txBody>
          <a:bodyPr anchor="b" anchorCtr="0">
            <a:normAutofit/>
          </a:bodyPr>
          <a:lstStyle>
            <a:lvl1pPr algn="l">
              <a:defRPr sz="3200" cap="none"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en-US" dirty="0"/>
              <a:t>Add your document title into this box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059188" y="6160111"/>
            <a:ext cx="419711" cy="231310"/>
          </a:xfrm>
          <a:prstGeom prst="rect">
            <a:avLst/>
          </a:prstGeom>
        </p:spPr>
        <p:txBody>
          <a:bodyPr/>
          <a:lstStyle>
            <a:lvl1pPr algn="l">
              <a:defRPr sz="1100"/>
            </a:lvl1pPr>
          </a:lstStyle>
          <a:p>
            <a:fld id="{DC072636-299A-6C46-A669-0ADFB831C07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CA243A-AF94-4046-84FE-8EB37D6795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084" y="0"/>
            <a:ext cx="1156815" cy="7897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854886D-7BBD-D241-B213-4ABBEBA26B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49" y="6208867"/>
            <a:ext cx="1624677" cy="133797"/>
          </a:xfrm>
          <a:prstGeom prst="rect">
            <a:avLst/>
          </a:prstGeom>
        </p:spPr>
      </p:pic>
      <p:sp>
        <p:nvSpPr>
          <p:cNvPr id="22" name="Subtitle 2">
            <a:extLst>
              <a:ext uri="{FF2B5EF4-FFF2-40B4-BE49-F238E27FC236}">
                <a16:creationId xmlns:a16="http://schemas.microsoft.com/office/drawing/2014/main" id="{F5EC2CA6-AFC2-EC4A-8527-C5B9EDA8D5EA}"/>
              </a:ext>
            </a:extLst>
          </p:cNvPr>
          <p:cNvSpPr txBox="1">
            <a:spLocks/>
          </p:cNvSpPr>
          <p:nvPr userDrawn="1"/>
        </p:nvSpPr>
        <p:spPr>
          <a:xfrm>
            <a:off x="9686003" y="6227010"/>
            <a:ext cx="1272161" cy="172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66CC"/>
              </a:buClr>
            </a:pPr>
            <a:r>
              <a:rPr lang="en-US" sz="900" cap="all" dirty="0">
                <a:solidFill>
                  <a:srgbClr val="000000"/>
                </a:solidFill>
              </a:rPr>
              <a:t>© Konica Minolta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406CE4D4-48D7-E841-905B-F56F8FA03C2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0849" y="3033039"/>
            <a:ext cx="5767151" cy="934716"/>
          </a:xfrm>
        </p:spPr>
        <p:txBody>
          <a:bodyPr>
            <a:normAutofit/>
          </a:bodyPr>
          <a:lstStyle>
            <a:lvl1pPr marL="0" indent="0">
              <a:buNone/>
              <a:defRPr sz="1800" b="1" cap="none" baseline="0">
                <a:solidFill>
                  <a:schemeClr val="tx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pPr lvl="0"/>
            <a:r>
              <a:rPr lang="en-US" dirty="0"/>
              <a:t>Add your optional sub-title into this box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C896B5DD-3A6E-49E0-8C5A-9297BDBCF5A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639" y="809537"/>
            <a:ext cx="2639868" cy="486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4524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7CCE050-00CC-0F4E-BCF6-07C35C6DD4FB}"/>
              </a:ext>
            </a:extLst>
          </p:cNvPr>
          <p:cNvSpPr/>
          <p:nvPr/>
        </p:nvSpPr>
        <p:spPr>
          <a:xfrm>
            <a:off x="0" y="0"/>
            <a:ext cx="4716000" cy="6483350"/>
          </a:xfrm>
          <a:prstGeom prst="rect">
            <a:avLst/>
          </a:prstGeom>
          <a:solidFill>
            <a:srgbClr val="E5E3D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28000" y="1112512"/>
            <a:ext cx="3564000" cy="1486800"/>
          </a:xfrm>
        </p:spPr>
        <p:txBody>
          <a:bodyPr anchor="ctr" anchorCtr="0">
            <a:normAutofit/>
          </a:bodyPr>
          <a:lstStyle>
            <a:lvl1pPr algn="l">
              <a:defRPr sz="2200" cap="none">
                <a:solidFill>
                  <a:schemeClr val="tx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en-US" dirty="0"/>
              <a:t>Add your section title into this box 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3DD1255-DAEB-2949-B192-4855648B78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35763" y="2200275"/>
            <a:ext cx="2682875" cy="2443163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These slides look best when they have an image, to add an image use the ‘Format Background’ or ‘Slide Background’ option.</a:t>
            </a:r>
          </a:p>
          <a:p>
            <a:pPr lvl="0"/>
            <a:r>
              <a:rPr lang="en-US" dirty="0"/>
              <a:t>Then delete this instruction box</a:t>
            </a:r>
          </a:p>
        </p:txBody>
      </p:sp>
      <p:pic>
        <p:nvPicPr>
          <p:cNvPr id="20" name="Picture 10">
            <a:extLst>
              <a:ext uri="{FF2B5EF4-FFF2-40B4-BE49-F238E27FC236}">
                <a16:creationId xmlns:a16="http://schemas.microsoft.com/office/drawing/2014/main" id="{4836E8A5-8E6F-4960-8477-D3938C9853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084" y="0"/>
            <a:ext cx="1156815" cy="789769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16ECBF6-BDB4-45CB-AD46-C7650B6C0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9188" y="6160111"/>
            <a:ext cx="419711" cy="231310"/>
          </a:xfrm>
          <a:prstGeom prst="rect">
            <a:avLst/>
          </a:prstGeom>
        </p:spPr>
        <p:txBody>
          <a:bodyPr/>
          <a:lstStyle>
            <a:lvl1pPr algn="l">
              <a:defRPr sz="1100"/>
            </a:lvl1pPr>
          </a:lstStyle>
          <a:p>
            <a:fld id="{DC072636-299A-6C46-A669-0ADFB831C07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3D867D3-7373-4F51-BB58-FB730F4DA8E4}"/>
              </a:ext>
            </a:extLst>
          </p:cNvPr>
          <p:cNvSpPr txBox="1">
            <a:spLocks/>
          </p:cNvSpPr>
          <p:nvPr userDrawn="1"/>
        </p:nvSpPr>
        <p:spPr>
          <a:xfrm>
            <a:off x="9686003" y="6227010"/>
            <a:ext cx="1272161" cy="172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66CC"/>
              </a:buClr>
            </a:pPr>
            <a:r>
              <a:rPr lang="en-US" sz="900" cap="all" dirty="0">
                <a:solidFill>
                  <a:srgbClr val="000000"/>
                </a:solidFill>
              </a:rPr>
              <a:t>© Konica Minolta</a:t>
            </a:r>
          </a:p>
        </p:txBody>
      </p:sp>
    </p:spTree>
    <p:extLst>
      <p:ext uri="{BB962C8B-B14F-4D97-AF65-F5344CB8AC3E}">
        <p14:creationId xmlns:p14="http://schemas.microsoft.com/office/powerpoint/2010/main" val="19904226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Blu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5201" y="1836000"/>
            <a:ext cx="6336000" cy="411362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831CBE3-B43D-4071-96C3-C3BB707B27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5201" y="185912"/>
            <a:ext cx="7056072" cy="695624"/>
          </a:xfrm>
        </p:spPr>
        <p:txBody>
          <a:bodyPr/>
          <a:lstStyle>
            <a:lvl1pPr>
              <a:defRPr cap="none"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56D050AC-9092-49AA-A509-5A2852E56AF4}"/>
              </a:ext>
            </a:extLst>
          </p:cNvPr>
          <p:cNvSpPr/>
          <p:nvPr userDrawn="1"/>
        </p:nvSpPr>
        <p:spPr>
          <a:xfrm>
            <a:off x="0" y="0"/>
            <a:ext cx="137160" cy="6483350"/>
          </a:xfrm>
          <a:prstGeom prst="rect">
            <a:avLst/>
          </a:prstGeom>
          <a:solidFill>
            <a:srgbClr val="E5E3D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19" name="Picture 10">
            <a:extLst>
              <a:ext uri="{FF2B5EF4-FFF2-40B4-BE49-F238E27FC236}">
                <a16:creationId xmlns:a16="http://schemas.microsoft.com/office/drawing/2014/main" id="{D23B59F4-124A-45FA-904F-0504555B12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084" y="0"/>
            <a:ext cx="1156815" cy="789769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F2B409D-1C14-4283-87E4-3854D371E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9188" y="6160111"/>
            <a:ext cx="419711" cy="231310"/>
          </a:xfrm>
          <a:prstGeom prst="rect">
            <a:avLst/>
          </a:prstGeom>
        </p:spPr>
        <p:txBody>
          <a:bodyPr/>
          <a:lstStyle>
            <a:lvl1pPr algn="l">
              <a:defRPr sz="1100"/>
            </a:lvl1pPr>
          </a:lstStyle>
          <a:p>
            <a:fld id="{DC072636-299A-6C46-A669-0ADFB831C07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6C218593-2F40-472D-A4DF-ACF0D19C03FA}"/>
              </a:ext>
            </a:extLst>
          </p:cNvPr>
          <p:cNvSpPr txBox="1">
            <a:spLocks/>
          </p:cNvSpPr>
          <p:nvPr userDrawn="1"/>
        </p:nvSpPr>
        <p:spPr>
          <a:xfrm>
            <a:off x="9686003" y="6227010"/>
            <a:ext cx="1272161" cy="172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66CC"/>
              </a:buClr>
            </a:pPr>
            <a:r>
              <a:rPr lang="en-US" sz="900" cap="all" dirty="0">
                <a:solidFill>
                  <a:srgbClr val="000000"/>
                </a:solidFill>
              </a:rPr>
              <a:t>© Konica Minolta</a:t>
            </a:r>
          </a:p>
        </p:txBody>
      </p:sp>
    </p:spTree>
    <p:extLst>
      <p:ext uri="{BB962C8B-B14F-4D97-AF65-F5344CB8AC3E}">
        <p14:creationId xmlns:p14="http://schemas.microsoft.com/office/powerpoint/2010/main" val="3277261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5201" y="306600"/>
            <a:ext cx="8611017" cy="69562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5201" y="1836000"/>
            <a:ext cx="6007302" cy="411362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1E9F3DE-9C51-41E3-94D5-4DF95E935F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9188" y="6160111"/>
            <a:ext cx="419711" cy="231310"/>
          </a:xfrm>
          <a:prstGeom prst="rect">
            <a:avLst/>
          </a:prstGeom>
        </p:spPr>
        <p:txBody>
          <a:bodyPr/>
          <a:lstStyle>
            <a:lvl1pPr algn="l">
              <a:defRPr sz="1100"/>
            </a:lvl1pPr>
          </a:lstStyle>
          <a:p>
            <a:fld id="{DC072636-299A-6C46-A669-0ADFB831C0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292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12" r:id="rId2"/>
    <p:sldLayoutId id="2147483796" r:id="rId3"/>
    <p:sldLayoutId id="2147483798" r:id="rId4"/>
    <p:sldLayoutId id="2147483819" r:id="rId5"/>
    <p:sldLayoutId id="2147483820" r:id="rId6"/>
  </p:sldLayoutIdLst>
  <p:hf hdr="0" ftr="0" dt="0"/>
  <p:txStyles>
    <p:titleStyle>
      <a:lvl1pPr algn="l" defTabSz="864017" rtl="0" eaLnBrk="1" latinLnBrk="0" hangingPunct="1">
        <a:lnSpc>
          <a:spcPct val="90000"/>
        </a:lnSpc>
        <a:spcBef>
          <a:spcPct val="0"/>
        </a:spcBef>
        <a:buNone/>
        <a:defRPr sz="2600" b="1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864017" rtl="0" eaLnBrk="1" latinLnBrk="0" hangingPunct="1">
        <a:lnSpc>
          <a:spcPct val="110000"/>
        </a:lnSpc>
        <a:spcBef>
          <a:spcPts val="945"/>
        </a:spcBef>
        <a:buClr>
          <a:schemeClr val="accent1"/>
        </a:buClr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468000" indent="-288000" algn="l" defTabSz="864017" rtl="0" eaLnBrk="1" latinLnBrk="0" hangingPunct="1">
        <a:lnSpc>
          <a:spcPct val="110000"/>
        </a:lnSpc>
        <a:spcBef>
          <a:spcPts val="400"/>
        </a:spcBef>
        <a:buClr>
          <a:schemeClr val="accent1"/>
        </a:buClr>
        <a:buFont typeface="Arial" panose="020B0604020202020204" pitchFamily="34" charset="0"/>
        <a:buChar char="—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180000" algn="l" defTabSz="864017" rtl="0" eaLnBrk="1" latinLnBrk="0" hangingPunct="1">
        <a:lnSpc>
          <a:spcPct val="110000"/>
        </a:lnSpc>
        <a:spcBef>
          <a:spcPts val="472"/>
        </a:spcBef>
        <a:buClr>
          <a:schemeClr val="accent1"/>
        </a:buClr>
        <a:buFont typeface="Courier New" panose="02070309020205020404" pitchFamily="49" charset="0"/>
        <a:buChar char="o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00000" indent="-216004" algn="l" defTabSz="864017" rtl="0" eaLnBrk="1" latinLnBrk="0" hangingPunct="1">
        <a:lnSpc>
          <a:spcPct val="110000"/>
        </a:lnSpc>
        <a:spcBef>
          <a:spcPts val="472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180000" algn="l" defTabSz="864017" rtl="0" eaLnBrk="1" latinLnBrk="0" hangingPunct="1">
        <a:lnSpc>
          <a:spcPct val="110000"/>
        </a:lnSpc>
        <a:spcBef>
          <a:spcPts val="472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046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808054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24006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672070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1pPr>
      <a:lvl2pPr marL="43200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2pPr>
      <a:lvl3pPr marL="864017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3pPr>
      <a:lvl4pPr marL="1296025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728033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160041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59205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02405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456066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5201" y="306600"/>
            <a:ext cx="8611017" cy="69562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5201" y="1836000"/>
            <a:ext cx="6007302" cy="411362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1E9F3DE-9C51-41E3-94D5-4DF95E935F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9188" y="6160111"/>
            <a:ext cx="419711" cy="231310"/>
          </a:xfrm>
          <a:prstGeom prst="rect">
            <a:avLst/>
          </a:prstGeom>
        </p:spPr>
        <p:txBody>
          <a:bodyPr/>
          <a:lstStyle>
            <a:lvl1pPr algn="l">
              <a:defRPr sz="1100"/>
            </a:lvl1pPr>
          </a:lstStyle>
          <a:p>
            <a:fld id="{DC072636-299A-6C46-A669-0ADFB831C07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089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37" r:id="rId7"/>
  </p:sldLayoutIdLst>
  <p:hf hdr="0" ftr="0" dt="0"/>
  <p:txStyles>
    <p:titleStyle>
      <a:lvl1pPr algn="l" defTabSz="864017" rtl="0" eaLnBrk="1" latinLnBrk="0" hangingPunct="1">
        <a:lnSpc>
          <a:spcPct val="90000"/>
        </a:lnSpc>
        <a:spcBef>
          <a:spcPct val="0"/>
        </a:spcBef>
        <a:buNone/>
        <a:defRPr sz="2600" b="1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864017" rtl="0" eaLnBrk="1" latinLnBrk="0" hangingPunct="1">
        <a:lnSpc>
          <a:spcPct val="110000"/>
        </a:lnSpc>
        <a:spcBef>
          <a:spcPts val="945"/>
        </a:spcBef>
        <a:buClr>
          <a:schemeClr val="accent1"/>
        </a:buClr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468000" indent="-288000" algn="l" defTabSz="864017" rtl="0" eaLnBrk="1" latinLnBrk="0" hangingPunct="1">
        <a:lnSpc>
          <a:spcPct val="110000"/>
        </a:lnSpc>
        <a:spcBef>
          <a:spcPts val="400"/>
        </a:spcBef>
        <a:buClr>
          <a:schemeClr val="accent1"/>
        </a:buClr>
        <a:buFont typeface="Arial" panose="020B0604020202020204" pitchFamily="34" charset="0"/>
        <a:buChar char="—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180000" algn="l" defTabSz="864017" rtl="0" eaLnBrk="1" latinLnBrk="0" hangingPunct="1">
        <a:lnSpc>
          <a:spcPct val="110000"/>
        </a:lnSpc>
        <a:spcBef>
          <a:spcPts val="472"/>
        </a:spcBef>
        <a:buClr>
          <a:schemeClr val="accent1"/>
        </a:buClr>
        <a:buFont typeface="Courier New" panose="02070309020205020404" pitchFamily="49" charset="0"/>
        <a:buChar char="o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00000" indent="-216004" algn="l" defTabSz="864017" rtl="0" eaLnBrk="1" latinLnBrk="0" hangingPunct="1">
        <a:lnSpc>
          <a:spcPct val="110000"/>
        </a:lnSpc>
        <a:spcBef>
          <a:spcPts val="472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180000" algn="l" defTabSz="864017" rtl="0" eaLnBrk="1" latinLnBrk="0" hangingPunct="1">
        <a:lnSpc>
          <a:spcPct val="110000"/>
        </a:lnSpc>
        <a:spcBef>
          <a:spcPts val="472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046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808054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24006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672070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1pPr>
      <a:lvl2pPr marL="43200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2pPr>
      <a:lvl3pPr marL="864017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3pPr>
      <a:lvl4pPr marL="1296025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728033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160041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59205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02405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456066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5201" y="306600"/>
            <a:ext cx="8611017" cy="69562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5201" y="1836000"/>
            <a:ext cx="6007302" cy="411362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1E9F3DE-9C51-41E3-94D5-4DF95E935F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9188" y="6160111"/>
            <a:ext cx="419711" cy="231310"/>
          </a:xfrm>
          <a:prstGeom prst="rect">
            <a:avLst/>
          </a:prstGeom>
        </p:spPr>
        <p:txBody>
          <a:bodyPr/>
          <a:lstStyle>
            <a:lvl1pPr algn="l">
              <a:defRPr sz="1100"/>
            </a:lvl1pPr>
          </a:lstStyle>
          <a:p>
            <a:fld id="{DC072636-299A-6C46-A669-0ADFB831C07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914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</p:sldLayoutIdLst>
  <p:hf hdr="0" ftr="0" dt="0"/>
  <p:txStyles>
    <p:titleStyle>
      <a:lvl1pPr algn="l" defTabSz="864017" rtl="0" eaLnBrk="1" latinLnBrk="0" hangingPunct="1">
        <a:lnSpc>
          <a:spcPct val="90000"/>
        </a:lnSpc>
        <a:spcBef>
          <a:spcPct val="0"/>
        </a:spcBef>
        <a:buNone/>
        <a:defRPr sz="2600" b="1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864017" rtl="0" eaLnBrk="1" latinLnBrk="0" hangingPunct="1">
        <a:lnSpc>
          <a:spcPct val="110000"/>
        </a:lnSpc>
        <a:spcBef>
          <a:spcPts val="945"/>
        </a:spcBef>
        <a:buClr>
          <a:schemeClr val="accent1"/>
        </a:buClr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468000" indent="-288000" algn="l" defTabSz="864017" rtl="0" eaLnBrk="1" latinLnBrk="0" hangingPunct="1">
        <a:lnSpc>
          <a:spcPct val="110000"/>
        </a:lnSpc>
        <a:spcBef>
          <a:spcPts val="400"/>
        </a:spcBef>
        <a:buClr>
          <a:schemeClr val="accent1"/>
        </a:buClr>
        <a:buFont typeface="Arial" panose="020B0604020202020204" pitchFamily="34" charset="0"/>
        <a:buChar char="—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180000" algn="l" defTabSz="864017" rtl="0" eaLnBrk="1" latinLnBrk="0" hangingPunct="1">
        <a:lnSpc>
          <a:spcPct val="110000"/>
        </a:lnSpc>
        <a:spcBef>
          <a:spcPts val="472"/>
        </a:spcBef>
        <a:buClr>
          <a:schemeClr val="accent1"/>
        </a:buClr>
        <a:buFont typeface="Courier New" panose="02070309020205020404" pitchFamily="49" charset="0"/>
        <a:buChar char="o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00000" indent="-216004" algn="l" defTabSz="864017" rtl="0" eaLnBrk="1" latinLnBrk="0" hangingPunct="1">
        <a:lnSpc>
          <a:spcPct val="110000"/>
        </a:lnSpc>
        <a:spcBef>
          <a:spcPts val="472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180000" algn="l" defTabSz="864017" rtl="0" eaLnBrk="1" latinLnBrk="0" hangingPunct="1">
        <a:lnSpc>
          <a:spcPct val="110000"/>
        </a:lnSpc>
        <a:spcBef>
          <a:spcPts val="472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046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808054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24006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672070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1pPr>
      <a:lvl2pPr marL="43200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2pPr>
      <a:lvl3pPr marL="864017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3pPr>
      <a:lvl4pPr marL="1296025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728033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160041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59205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02405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456066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3" Type="http://schemas.openxmlformats.org/officeDocument/2006/relationships/image" Target="../media/image33.png"/><Relationship Id="rId21" Type="http://schemas.openxmlformats.org/officeDocument/2006/relationships/image" Target="../media/image15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24" Type="http://schemas.openxmlformats.org/officeDocument/2006/relationships/image" Target="../media/image53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23" Type="http://schemas.openxmlformats.org/officeDocument/2006/relationships/image" Target="../media/image52.png"/><Relationship Id="rId10" Type="http://schemas.openxmlformats.org/officeDocument/2006/relationships/image" Target="../media/image40.png"/><Relationship Id="rId19" Type="http://schemas.openxmlformats.org/officeDocument/2006/relationships/image" Target="../media/image49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Relationship Id="rId22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5" Type="http://schemas.openxmlformats.org/officeDocument/2006/relationships/image" Target="../media/image65.svg"/><Relationship Id="rId10" Type="http://schemas.openxmlformats.org/officeDocument/2006/relationships/image" Target="../media/image60.png"/><Relationship Id="rId4" Type="http://schemas.microsoft.com/office/2007/relationships/hdphoto" Target="../media/hdphoto3.wdp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8.png"/><Relationship Id="rId4" Type="http://schemas.openxmlformats.org/officeDocument/2006/relationships/image" Target="../media/image7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33.png"/><Relationship Id="rId7" Type="http://schemas.openxmlformats.org/officeDocument/2006/relationships/image" Target="../media/image8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9.jpeg"/><Relationship Id="rId5" Type="http://schemas.openxmlformats.org/officeDocument/2006/relationships/image" Target="../media/image88.jpg"/><Relationship Id="rId4" Type="http://schemas.openxmlformats.org/officeDocument/2006/relationships/image" Target="../media/image8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://docs.dispatcher-phoenix.com/" TargetMode="External"/><Relationship Id="rId3" Type="http://schemas.openxmlformats.org/officeDocument/2006/relationships/image" Target="../media/image33.png"/><Relationship Id="rId7" Type="http://schemas.openxmlformats.org/officeDocument/2006/relationships/hyperlink" Target="https://sec.kmbs.us/version2/nfr/home.php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hyperlink" Target="MyKonicaMinolta.com" TargetMode="External"/><Relationship Id="rId5" Type="http://schemas.openxmlformats.org/officeDocument/2006/relationships/hyperlink" Target="sec.kmbs.us" TargetMode="External"/><Relationship Id="rId4" Type="http://schemas.openxmlformats.org/officeDocument/2006/relationships/image" Target="../media/image9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532420" y="6197497"/>
            <a:ext cx="990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/>
              <a:t>May 2021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738594"/>
            <a:ext cx="2675610" cy="5116893"/>
          </a:xfrm>
          <a:prstGeom prst="rect">
            <a:avLst/>
          </a:prstGeom>
        </p:spPr>
      </p:pic>
      <p:pic>
        <p:nvPicPr>
          <p:cNvPr id="5122" name="Picture 2" descr="D:\Illustration\logos\SEC\sec2017_cropp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59" y="140291"/>
            <a:ext cx="726946" cy="444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5E2CA7-63F7-4F1A-B6AA-633AB7CAB4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759" y="2018794"/>
            <a:ext cx="4597695" cy="11409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31604" y="3308470"/>
            <a:ext cx="6048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Government Overview</a:t>
            </a:r>
            <a:endParaRPr lang="en-US" sz="4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564" y="747405"/>
            <a:ext cx="2786446" cy="5135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8520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419" y="0"/>
            <a:ext cx="3529106" cy="648347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C26209-D8F2-2B45-907E-08E1E33E2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01" y="740229"/>
            <a:ext cx="7205749" cy="5651192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Streamline document processing and reduce time spent on repetitive tasks with Dispatcher Phoenix’s powerful library of process nodes, including: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Advanced Bates Stamp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Advanced OCR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Annotation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Barcode Writer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Convert to Office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Convert to PDF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File Rename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Highlight &amp; Strikeout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ODBC connector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Redact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Watermark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Many more…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DA7EA72-0B8C-4EB3-84B0-FE6F9AB2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C7A0E05-E1F5-D449-964D-733E92932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62" y="86445"/>
            <a:ext cx="7748231" cy="695624"/>
          </a:xfrm>
        </p:spPr>
        <p:txBody>
          <a:bodyPr>
            <a:noAutofit/>
          </a:bodyPr>
          <a:lstStyle/>
          <a:p>
            <a:r>
              <a:rPr lang="en-US" sz="2800" dirty="0">
                <a:latin typeface="+mj-lt"/>
                <a:cs typeface="Arial" pitchFamily="34" charset="0"/>
              </a:rPr>
              <a:t>Automated Document Processes  </a:t>
            </a:r>
            <a:endParaRPr lang="en-US" sz="1800" dirty="0">
              <a:latin typeface="+mj-lt"/>
              <a:cs typeface="Arial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863437" y="2860361"/>
            <a:ext cx="4802594" cy="3234358"/>
            <a:chOff x="5259422" y="1607046"/>
            <a:chExt cx="4802594" cy="3234358"/>
          </a:xfrm>
        </p:grpSpPr>
        <p:pic>
          <p:nvPicPr>
            <p:cNvPr id="9" name="Picture 3">
              <a:extLst>
                <a:ext uri="{FF2B5EF4-FFF2-40B4-BE49-F238E27FC236}">
                  <a16:creationId xmlns:a16="http://schemas.microsoft.com/office/drawing/2014/main" id="{99E861A4-B86D-44DE-9BE8-2B408CFE30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259422" y="1607046"/>
              <a:ext cx="4802594" cy="32343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0725" y="1784350"/>
              <a:ext cx="3819975" cy="20218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146359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448"/>
          <a:stretch/>
        </p:blipFill>
        <p:spPr>
          <a:xfrm>
            <a:off x="132979" y="0"/>
            <a:ext cx="11414237" cy="180703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C26209-D8F2-2B45-907E-08E1E33E2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227" y="1370881"/>
            <a:ext cx="9511105" cy="1237982"/>
          </a:xfrm>
        </p:spPr>
        <p:txBody>
          <a:bodyPr>
            <a:noAutofit/>
          </a:bodyPr>
          <a:lstStyle/>
          <a:p>
            <a:pPr marL="457200" indent="-457200">
              <a:buFont typeface="Wingdings" pitchFamily="2" charset="2"/>
              <a:buChar char="ü"/>
            </a:pPr>
            <a:endParaRPr lang="en-US" sz="1600" dirty="0">
              <a:cs typeface="Arial" panose="020B0604020202020204" pitchFamily="34" charset="0"/>
            </a:endParaRPr>
          </a:p>
          <a:p>
            <a:endParaRPr lang="en-US" sz="1600" dirty="0">
              <a:cs typeface="Arial" panose="020B0604020202020204" pitchFamily="34" charset="0"/>
            </a:endParaRPr>
          </a:p>
          <a:p>
            <a:endParaRPr lang="en-US" sz="1600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cs typeface="Arial" panose="020B0604020202020204" pitchFamily="34" charset="0"/>
            </a:endParaRPr>
          </a:p>
          <a:p>
            <a:endParaRPr lang="en-US" sz="1600" b="1" dirty="0"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DA7EA72-0B8C-4EB3-84B0-FE6F9AB2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C7A0E05-E1F5-D449-964D-733E92932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63" y="97331"/>
            <a:ext cx="8623730" cy="695624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+mj-lt"/>
              </a:rPr>
              <a:t>Improve Efficiencies with Intuitive Indexing</a:t>
            </a:r>
            <a:endParaRPr lang="en-US" sz="2000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3F211A-5C9D-4964-889C-EB501ED8B982}"/>
              </a:ext>
            </a:extLst>
          </p:cNvPr>
          <p:cNvSpPr txBox="1"/>
          <p:nvPr/>
        </p:nvSpPr>
        <p:spPr>
          <a:xfrm>
            <a:off x="354227" y="963827"/>
            <a:ext cx="8130746" cy="5055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Expedite document distribution by automating workflow output of processed files. Popular distribution options include:</a:t>
            </a:r>
          </a:p>
          <a:p>
            <a:endParaRPr lang="en-US" dirty="0"/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Email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Folder on the network or Desktop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FTP Server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Guardian by </a:t>
            </a:r>
            <a:r>
              <a:rPr lang="en-US" dirty="0" err="1"/>
              <a:t>LawLogix</a:t>
            </a:r>
            <a:endParaRPr lang="en-US" dirty="0"/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Laserfiche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OnBase by Hyland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Printer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Production Print Systems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SFTP Server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Windows Fax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Workshare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And More…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543" y="1915884"/>
            <a:ext cx="6183062" cy="3577817"/>
          </a:xfrm>
          <a:prstGeom prst="rect">
            <a:avLst/>
          </a:prstGeom>
        </p:spPr>
      </p:pic>
      <p:pic>
        <p:nvPicPr>
          <p:cNvPr id="3074" name="Picture 2" descr="D:\Dispatcher\Phoenix\Presentations\6.4\exchang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9244" y="2032529"/>
            <a:ext cx="843983" cy="843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Dispatcher\Phoenix\Presentations\6.11 Sneak Peek\fax-nod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884" y="2118744"/>
            <a:ext cx="747373" cy="747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Dispatcher\Phoenix\Presentations\6.13\guardian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272" y="2492430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Dispatcher\Phoenix\Presentations\Australia\laserfich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836" y="2536153"/>
            <a:ext cx="725601" cy="72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:\Dispatcher\Phoenix\Presentations\DP Healthcare\hl7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884" y="3076800"/>
            <a:ext cx="119062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D:\Dispatcher\Phoenix\Presentations\DP Healthcare\onbase_icon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8256" y="2934332"/>
            <a:ext cx="654844" cy="654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D:\Dispatcher\Phoenix\Presentations\Education\googledrive2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210" y="3230003"/>
            <a:ext cx="1377383" cy="1377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D:\Dispatcher\Phoenix\Presentations\Education\sharepoint2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757" y="4328870"/>
            <a:ext cx="1297786" cy="1297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D:\Dispatcher\Phoenix\Presentations\box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073" y="4447832"/>
            <a:ext cx="790915" cy="79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D:\Dispatcher\Phoenix\Presentations\fileassist2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5569" y="3482372"/>
            <a:ext cx="872647" cy="872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D:\Dispatcher\Phoenix\Presentations\filesanywhe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237" y="2876512"/>
            <a:ext cx="605860" cy="60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D:\Dispatcher\Phoenix\Presentations\onedrive2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960" y="4727103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7" name="Picture 15" descr="D:\Dispatcher\Phoenix\Presentations\webdav2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9996" y="4554148"/>
            <a:ext cx="702477" cy="702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D:\Dispatcher\Phoenix\Presentations\worldox2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647" y="3672112"/>
            <a:ext cx="961609" cy="961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9" name="Picture 17" descr="D:\Dispatcher\Phoenix\Workshare\graphics\workshare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4291" y="5033173"/>
            <a:ext cx="862693" cy="862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D:\Presentations\phoenix\c754-hr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7409" y="4152916"/>
            <a:ext cx="932690" cy="69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1" name="Picture 19" descr="D:\Presentations\phoenix\px_route_distribute_archive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031" y="5238747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D:\Presentations\phoenix\px_route_smtp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5250" y="5425041"/>
            <a:ext cx="657119" cy="657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3" name="Picture 21" descr="D:\Presentations\phoenix\px_route_ftpserver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143" y="3362462"/>
            <a:ext cx="619299" cy="619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D:\Dispatcher\Phoenix\Presentations\6.11 Sneak Peek\sftp_out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688" y="5396871"/>
            <a:ext cx="1044370" cy="1044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09200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44" y="12215"/>
            <a:ext cx="11959276" cy="645891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C26209-D8F2-2B45-907E-08E1E33E2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228" y="1346166"/>
            <a:ext cx="4177559" cy="2986551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 dirty="0"/>
              <a:t>Send processed documents to major cloud storage systems with ease. 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050" dirty="0"/>
          </a:p>
          <a:p>
            <a:pPr marL="0" indent="0">
              <a:lnSpc>
                <a:spcPct val="100000"/>
              </a:lnSpc>
              <a:buNone/>
            </a:pPr>
            <a:r>
              <a:rPr lang="en-US" sz="2400" dirty="0"/>
              <a:t>Simple-to-use cloud connectors incorporate </a:t>
            </a:r>
            <a:r>
              <a:rPr lang="en-US" sz="2400" b="1" dirty="0"/>
              <a:t>single sign-on</a:t>
            </a:r>
            <a:r>
              <a:rPr lang="en-US" sz="2400" dirty="0"/>
              <a:t> to the </a:t>
            </a:r>
            <a:r>
              <a:rPr lang="en-US" sz="2400" b="1" dirty="0"/>
              <a:t>cloud</a:t>
            </a:r>
            <a:r>
              <a:rPr lang="en-US" sz="2400" dirty="0"/>
              <a:t>, so only one login is required!</a:t>
            </a:r>
            <a:endParaRPr lang="en-US" sz="1600" dirty="0">
              <a:cs typeface="Arial" panose="020B0604020202020204" pitchFamily="34" charset="0"/>
            </a:endParaRPr>
          </a:p>
          <a:p>
            <a:endParaRPr lang="en-US" sz="1600" dirty="0">
              <a:cs typeface="Arial" panose="020B0604020202020204" pitchFamily="34" charset="0"/>
            </a:endParaRPr>
          </a:p>
          <a:p>
            <a:endParaRPr lang="en-US" sz="1600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cs typeface="Arial" panose="020B0604020202020204" pitchFamily="34" charset="0"/>
            </a:endParaRPr>
          </a:p>
          <a:p>
            <a:endParaRPr lang="en-US" sz="1600" b="1" dirty="0"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DA7EA72-0B8C-4EB3-84B0-FE6F9AB2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C7A0E05-E1F5-D449-964D-733E92932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63" y="97331"/>
            <a:ext cx="7056072" cy="695624"/>
          </a:xfrm>
        </p:spPr>
        <p:txBody>
          <a:bodyPr>
            <a:normAutofit fontScale="90000"/>
          </a:bodyPr>
          <a:lstStyle/>
          <a:p>
            <a:r>
              <a:rPr lang="en-US" sz="3100" dirty="0">
                <a:latin typeface="+mj-lt"/>
              </a:rPr>
              <a:t>Share Documents</a:t>
            </a:r>
            <a:br>
              <a:rPr lang="en-US" dirty="0">
                <a:latin typeface="+mj-lt"/>
              </a:rPr>
            </a:br>
            <a:r>
              <a:rPr lang="en-US" sz="3600" dirty="0">
                <a:latin typeface="+mj-lt"/>
              </a:rPr>
              <a:t>to Drive Collaboration </a:t>
            </a:r>
            <a:endParaRPr lang="en-US" dirty="0">
              <a:latin typeface="+mj-lt"/>
            </a:endParaRPr>
          </a:p>
        </p:txBody>
      </p:sp>
      <p:pic>
        <p:nvPicPr>
          <p:cNvPr id="21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38904" y="4946629"/>
            <a:ext cx="2261347" cy="370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23239" y="5602563"/>
            <a:ext cx="948660" cy="474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22547" y="5525020"/>
            <a:ext cx="2480421" cy="661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68055" y="4813550"/>
            <a:ext cx="2388030" cy="758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D:\Dispatcher\Phoenix\Graphics\filesanywhere\faw-logo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560" y="5612193"/>
            <a:ext cx="2478374" cy="47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:\Dispatcher\Phoenix\Graphics\Connectors\Dropbox\DropboxTransp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95" b="25391"/>
          <a:stretch/>
        </p:blipFill>
        <p:spPr bwMode="auto">
          <a:xfrm>
            <a:off x="-133009" y="5506628"/>
            <a:ext cx="3006043" cy="66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89" y="4831817"/>
            <a:ext cx="2025846" cy="730494"/>
          </a:xfrm>
          <a:prstGeom prst="rect">
            <a:avLst/>
          </a:prstGeom>
        </p:spPr>
      </p:pic>
      <p:pic>
        <p:nvPicPr>
          <p:cNvPr id="1026" name="Picture 2" descr="D:\Webinar Series\2019 August - Connectors\kisspng-onedrive-microsoft-office-365-business-sharepoint-business-card-5b0bba69ba33a7.4185345215274952737627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520" y="4831817"/>
            <a:ext cx="2923224" cy="61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id="{6CAF35BD-8544-4FDC-92C5-3C9DFB9CA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042" y="2297505"/>
            <a:ext cx="7409473" cy="2166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04586DC9-D305-4A74-9BBB-EE595302910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483629" y="5466056"/>
            <a:ext cx="1713946" cy="77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9021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E54CE0F-6639-43D5-985B-7D2F00EFC8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448"/>
          <a:stretch/>
        </p:blipFill>
        <p:spPr>
          <a:xfrm>
            <a:off x="132979" y="0"/>
            <a:ext cx="11414237" cy="18070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B26B20-77C7-47FB-A625-9B4E5955C3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243" y="1263170"/>
            <a:ext cx="4876800" cy="491762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510F54-2B02-46FC-B154-D24865D6C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>
                <a:solidFill>
                  <a:srgbClr val="000000"/>
                </a:solidFill>
              </a:rPr>
              <a:pPr/>
              <a:t>13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3419FD3-E858-495E-AD36-EAAD09C68F69}"/>
              </a:ext>
            </a:extLst>
          </p:cNvPr>
          <p:cNvSpPr txBox="1">
            <a:spLocks/>
          </p:cNvSpPr>
          <p:nvPr/>
        </p:nvSpPr>
        <p:spPr>
          <a:xfrm>
            <a:off x="517164" y="988541"/>
            <a:ext cx="6380637" cy="5171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 unique, modular 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cost-effective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solutions tailored to changing governmental needs with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Dispatcher Phoenix’s enhanced scalability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Optional add-in modules include: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2D Barcode Processing</a:t>
            </a:r>
          </a:p>
          <a:p>
            <a:pPr marL="74295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Advanced OCR</a:t>
            </a:r>
          </a:p>
          <a:p>
            <a:pPr marL="74295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Barcode Processing</a:t>
            </a:r>
          </a:p>
          <a:p>
            <a:pPr marL="74295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Batch Indexing</a:t>
            </a:r>
          </a:p>
          <a:p>
            <a:pPr marL="74295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Copy Defender</a:t>
            </a:r>
          </a:p>
          <a:p>
            <a:pPr marL="74295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Forms Processing</a:t>
            </a:r>
          </a:p>
          <a:p>
            <a:pPr marL="74295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Release2Me for secure print release</a:t>
            </a:r>
          </a:p>
          <a:p>
            <a:pPr marL="74295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Specialized connectors</a:t>
            </a:r>
          </a:p>
          <a:p>
            <a:pPr marL="74295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Much more…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EA82CB6-DF82-4C1C-8DE5-DE360AE4E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591" y="155603"/>
            <a:ext cx="7748231" cy="695624"/>
          </a:xfrm>
        </p:spPr>
        <p:txBody>
          <a:bodyPr>
            <a:noAutofit/>
          </a:bodyPr>
          <a:lstStyle/>
          <a:p>
            <a:r>
              <a:rPr lang="en-US" sz="2800" dirty="0">
                <a:latin typeface="+mj-lt"/>
                <a:cs typeface="Arial" pitchFamily="34" charset="0"/>
              </a:rPr>
              <a:t>Powerful Scalability</a:t>
            </a:r>
            <a:endParaRPr lang="en-US" sz="1800" dirty="0"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6501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738217" y="2827621"/>
            <a:ext cx="6038850" cy="502160"/>
          </a:xfrm>
          <a:prstGeom prst="roundRect">
            <a:avLst/>
          </a:prstGeom>
          <a:solidFill>
            <a:srgbClr val="2F5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1043016" y="3362060"/>
            <a:ext cx="5248276" cy="381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1252566" y="3775339"/>
            <a:ext cx="5553076" cy="381000"/>
          </a:xfrm>
          <a:prstGeom prst="roundRect">
            <a:avLst/>
          </a:prstGeom>
          <a:solidFill>
            <a:srgbClr val="2F5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738217" y="4188618"/>
            <a:ext cx="6638925" cy="41328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80"/>
          <a:stretch/>
        </p:blipFill>
        <p:spPr>
          <a:xfrm>
            <a:off x="7992094" y="0"/>
            <a:ext cx="3529106" cy="648335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C26209-D8F2-2B45-907E-08E1E33E2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530" y="1328643"/>
            <a:ext cx="5617744" cy="3941857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dirty="0"/>
              <a:t>Maintain document security with Dispatcher Phoenix’s built-in information security features: </a:t>
            </a:r>
          </a:p>
          <a:p>
            <a:pPr marL="0" indent="0">
              <a:lnSpc>
                <a:spcPct val="100000"/>
              </a:lnSpc>
              <a:buNone/>
            </a:pPr>
            <a:endParaRPr lang="en-US" sz="400" b="1" dirty="0">
              <a:solidFill>
                <a:schemeClr val="accent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1600" b="1" dirty="0">
              <a:solidFill>
                <a:schemeClr val="accent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1600" b="1" dirty="0">
              <a:solidFill>
                <a:schemeClr val="accent1"/>
              </a:solidFill>
            </a:endParaRPr>
          </a:p>
          <a:p>
            <a:pPr marL="468000" lvl="2" indent="0">
              <a:lnSpc>
                <a:spcPct val="100000"/>
              </a:lnSpc>
              <a:spcBef>
                <a:spcPts val="800"/>
              </a:spcBef>
              <a:buNone/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CAC/PIV Authentication</a:t>
            </a:r>
          </a:p>
          <a:p>
            <a:pPr marL="900000" lvl="4" indent="0">
              <a:lnSpc>
                <a:spcPct val="100000"/>
              </a:lnSpc>
              <a:spcBef>
                <a:spcPts val="800"/>
              </a:spcBef>
              <a:buNone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FIPS 140-2 Compliant Encryption</a:t>
            </a:r>
          </a:p>
          <a:p>
            <a:pPr marL="720000" lvl="3" indent="0">
              <a:lnSpc>
                <a:spcPct val="100000"/>
              </a:lnSpc>
              <a:spcBef>
                <a:spcPts val="800"/>
              </a:spcBef>
              <a:buNone/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Automatic File Deletion </a:t>
            </a:r>
          </a:p>
          <a:p>
            <a:pPr marL="468000" lvl="2" indent="0">
              <a:lnSpc>
                <a:spcPct val="100000"/>
              </a:lnSpc>
              <a:spcBef>
                <a:spcPts val="800"/>
              </a:spcBef>
              <a:buNone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 Limiting Workflow Access &amp; Audit Trails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DA7EA72-0B8C-4EB3-84B0-FE6F9AB2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C7A0E05-E1F5-D449-964D-733E92932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3" y="153008"/>
            <a:ext cx="7056072" cy="695624"/>
          </a:xfrm>
        </p:spPr>
        <p:txBody>
          <a:bodyPr>
            <a:noAutofit/>
          </a:bodyPr>
          <a:lstStyle/>
          <a:p>
            <a:r>
              <a:rPr lang="en-US" sz="2800" dirty="0">
                <a:latin typeface="+mj-lt"/>
                <a:cs typeface="Arial" pitchFamily="34" charset="0"/>
              </a:rPr>
              <a:t>Enhance Document &amp; Data</a:t>
            </a:r>
            <a:br>
              <a:rPr lang="en-US" sz="3200" dirty="0">
                <a:latin typeface="+mj-lt"/>
                <a:cs typeface="Arial" pitchFamily="34" charset="0"/>
              </a:rPr>
            </a:br>
            <a:r>
              <a:rPr lang="en-US" sz="3200" dirty="0">
                <a:latin typeface="+mj-lt"/>
                <a:cs typeface="Arial" pitchFamily="34" charset="0"/>
              </a:rPr>
              <a:t>Security </a:t>
            </a:r>
            <a:r>
              <a:rPr lang="en-US" sz="4800" dirty="0">
                <a:latin typeface="+mj-lt"/>
                <a:cs typeface="Arial" pitchFamily="34" charset="0"/>
              </a:rPr>
              <a:t> </a:t>
            </a:r>
            <a:endParaRPr lang="en-US" sz="3200" b="0" dirty="0">
              <a:latin typeface="+mj-lt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876" y="1474787"/>
            <a:ext cx="4055536" cy="434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3195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4714875" cy="6483350"/>
          </a:xfrm>
          <a:prstGeom prst="rect">
            <a:avLst/>
          </a:prstGeom>
          <a:solidFill>
            <a:srgbClr val="2F5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815" y="0"/>
            <a:ext cx="5267197" cy="64833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7A0E05-E1F5-D449-964D-733E929326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5437" y="2188837"/>
            <a:ext cx="3564000" cy="1486800"/>
          </a:xfr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+mj-lt"/>
              </a:rPr>
              <a:t>Government-Specific</a:t>
            </a:r>
            <a:br>
              <a:rPr lang="en-US" sz="4400" dirty="0">
                <a:solidFill>
                  <a:schemeClr val="bg1"/>
                </a:solidFill>
                <a:latin typeface="+mj-lt"/>
              </a:rPr>
            </a:br>
            <a:r>
              <a:rPr lang="en-US" sz="4400" dirty="0">
                <a:solidFill>
                  <a:schemeClr val="bg1"/>
                </a:solidFill>
                <a:latin typeface="+mj-lt"/>
              </a:rPr>
              <a:t>Use Cases</a:t>
            </a:r>
            <a:endParaRPr lang="en-US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DA7EA72-0B8C-4EB3-84B0-FE6F9AB2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741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97CECB9-E187-4467-8E8D-265BFA7653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448"/>
          <a:stretch/>
        </p:blipFill>
        <p:spPr>
          <a:xfrm>
            <a:off x="132979" y="0"/>
            <a:ext cx="11414237" cy="180703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2617" y="1807030"/>
            <a:ext cx="486904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1"/>
              </a:buClr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Secure government printouts with Dispatcher Phoenix’s Copy Defender node. Automatically protect documents and ensure that: 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072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Security </a:t>
            </a:r>
            <a:r>
              <a:rPr lang="en-US" sz="1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watermarks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are automatically applied to printed documents </a:t>
            </a:r>
          </a:p>
          <a:p>
            <a:pPr marL="800072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Copying of documents can be instantly </a:t>
            </a:r>
            <a:r>
              <a:rPr lang="en-US" sz="1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canceled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once the Copy Defender security settings are detected </a:t>
            </a:r>
          </a:p>
          <a:p>
            <a:pPr marL="800072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1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password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required to be entered before the copy operation can continue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488" y="2054112"/>
            <a:ext cx="5908308" cy="23751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D9BB202F-6454-456A-89A4-03C05C67B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617" y="140405"/>
            <a:ext cx="4686495" cy="695624"/>
          </a:xfrm>
        </p:spPr>
        <p:txBody>
          <a:bodyPr>
            <a:normAutofit fontScale="90000"/>
          </a:bodyPr>
          <a:lstStyle/>
          <a:p>
            <a:r>
              <a:rPr lang="en-US" sz="3100" dirty="0">
                <a:latin typeface="+mj-lt"/>
              </a:rPr>
              <a:t>Stop Illegal Copying of </a:t>
            </a:r>
            <a:r>
              <a:rPr lang="en-US" sz="3600" dirty="0">
                <a:latin typeface="+mj-lt"/>
              </a:rPr>
              <a:t>Sensitive Documents</a:t>
            </a:r>
            <a:endParaRPr lang="en-US" sz="2800" dirty="0">
              <a:latin typeface="+mj-lt"/>
            </a:endParaRPr>
          </a:p>
        </p:txBody>
      </p:sp>
      <p:sp>
        <p:nvSpPr>
          <p:cNvPr id="7" name="スライド番号プレースホルダー 3">
            <a:extLst>
              <a:ext uri="{FF2B5EF4-FFF2-40B4-BE49-F238E27FC236}">
                <a16:creationId xmlns:a16="http://schemas.microsoft.com/office/drawing/2014/main" id="{0A93BB5C-8446-43D0-8E3C-75197DAE2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9188" y="6160111"/>
            <a:ext cx="419711" cy="231310"/>
          </a:xfrm>
        </p:spPr>
        <p:txBody>
          <a:bodyPr/>
          <a:lstStyle/>
          <a:p>
            <a:fld id="{DC072636-299A-6C46-A669-0ADFB831C07C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3772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F113B94-0A45-4EB2-890D-6CF5FDD201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448"/>
          <a:stretch/>
        </p:blipFill>
        <p:spPr>
          <a:xfrm>
            <a:off x="132979" y="0"/>
            <a:ext cx="11414237" cy="18070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A63392-60E6-4833-8DB0-D001D69EC8C4}"/>
              </a:ext>
            </a:extLst>
          </p:cNvPr>
          <p:cNvSpPr txBox="1"/>
          <p:nvPr/>
        </p:nvSpPr>
        <p:spPr>
          <a:xfrm>
            <a:off x="6391278" y="3428908"/>
            <a:ext cx="4799253" cy="296251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Additional Direct Connectors to 3</a:t>
            </a:r>
            <a:r>
              <a:rPr lang="en-US" sz="2000" baseline="30000" dirty="0"/>
              <a:t>rd</a:t>
            </a:r>
            <a:r>
              <a:rPr lang="en-US" sz="2000" dirty="0"/>
              <a:t> party document management systems include:</a:t>
            </a:r>
          </a:p>
          <a:p>
            <a:pPr marL="574675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Guardian</a:t>
            </a:r>
          </a:p>
          <a:p>
            <a:pPr marL="574675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Laserfiche</a:t>
            </a:r>
          </a:p>
          <a:p>
            <a:pPr marL="574675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OnBase</a:t>
            </a:r>
          </a:p>
          <a:p>
            <a:pPr marL="574675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Worldox</a:t>
            </a:r>
          </a:p>
          <a:p>
            <a:pPr marL="574675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Workshare</a:t>
            </a:r>
          </a:p>
          <a:p>
            <a:pPr marL="574675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And more!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280" y="205416"/>
            <a:ext cx="4459907" cy="695624"/>
          </a:xfrm>
        </p:spPr>
        <p:txBody>
          <a:bodyPr>
            <a:normAutofit fontScale="90000"/>
          </a:bodyPr>
          <a:lstStyle/>
          <a:p>
            <a:pPr algn="l"/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Organize Documents – 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In a Single Step!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1617" y="1804555"/>
            <a:ext cx="523189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Quickly organize documents with</a:t>
            </a:r>
            <a:r>
              <a:rPr lang="en-US" sz="1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intelligent data extraction</a:t>
            </a:r>
            <a:r>
              <a:rPr lang="en-US" sz="1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a </a:t>
            </a:r>
            <a:r>
              <a:rPr lang="en-US" sz="1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 connector 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Microsoft SharePoint 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 and extract important data 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scanned documents via OCR zones. 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Automatically route documents 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 on user-defined rules. In this case: </a:t>
            </a:r>
          </a:p>
          <a:p>
            <a:pPr marL="800072" lvl="1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detected invoices are indexed and stored in SharePoint.</a:t>
            </a:r>
          </a:p>
          <a:p>
            <a:pPr marL="800072" lvl="1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other documents are stored in a folder on the network.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278" y="901040"/>
            <a:ext cx="5033432" cy="23196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スライド番号プレースホルダー 3">
            <a:extLst>
              <a:ext uri="{FF2B5EF4-FFF2-40B4-BE49-F238E27FC236}">
                <a16:creationId xmlns:a16="http://schemas.microsoft.com/office/drawing/2014/main" id="{33A3138E-38F8-47DF-AB61-9B9B13401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9188" y="6160111"/>
            <a:ext cx="419711" cy="231310"/>
          </a:xfrm>
        </p:spPr>
        <p:txBody>
          <a:bodyPr/>
          <a:lstStyle/>
          <a:p>
            <a:fld id="{DC072636-299A-6C46-A669-0ADFB831C07C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9570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4BC5DF4-E6F1-4FE8-803B-0405365259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448"/>
          <a:stretch/>
        </p:blipFill>
        <p:spPr>
          <a:xfrm>
            <a:off x="132979" y="0"/>
            <a:ext cx="11414237" cy="180703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5601" y="190087"/>
            <a:ext cx="6999436" cy="695624"/>
          </a:xfrm>
        </p:spPr>
        <p:txBody>
          <a:bodyPr>
            <a:noAutofit/>
          </a:bodyPr>
          <a:lstStyle/>
          <a:p>
            <a:r>
              <a:rPr lang="en-US" sz="2800" dirty="0">
                <a:latin typeface="+mj-lt"/>
              </a:rPr>
              <a:t>Respond To Privacy Regulations with </a:t>
            </a:r>
            <a:r>
              <a:rPr lang="en-US" sz="3200" dirty="0">
                <a:latin typeface="+mj-lt"/>
              </a:rPr>
              <a:t>Automatic Redaction </a:t>
            </a:r>
            <a:endParaRPr lang="en-US" sz="280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196F5DC-D316-4C0D-81FD-F7B3BC8C14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288" y="1807030"/>
            <a:ext cx="5207783" cy="3001963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Eliminate the need for manual redaction operations using pen or mark-up tape! Dispatcher Phoenix includes Highlight, Strikeout, and Redaction capabilities, which allow you to: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Quickly search a document and redact, highlight, or strikeout 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sensitive information in applications, records, reports, forms, etc.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Customize, create or remove document search terms directly at the MFP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Permanently remove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information from government documents including reports, applications, and/or agreements</a:t>
            </a:r>
          </a:p>
        </p:txBody>
      </p:sp>
      <p:pic>
        <p:nvPicPr>
          <p:cNvPr id="8" name="Picture 3" descr="C:\Users\mike\Documents\work\dispatcherPro\phoenix\logos and graphics\sample docs\letter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586" y="2043621"/>
            <a:ext cx="2951652" cy="3819784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9417191" y="2551434"/>
            <a:ext cx="661946" cy="14536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Isosceles Triangle 12"/>
          <p:cNvSpPr/>
          <p:nvPr/>
        </p:nvSpPr>
        <p:spPr>
          <a:xfrm rot="6971032">
            <a:off x="7950455" y="1090954"/>
            <a:ext cx="696193" cy="2475419"/>
          </a:xfrm>
          <a:prstGeom prst="triangle">
            <a:avLst>
              <a:gd name="adj" fmla="val 13379"/>
            </a:avLst>
          </a:prstGeom>
          <a:solidFill>
            <a:schemeClr val="tx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678" y="1037132"/>
            <a:ext cx="1392413" cy="142033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7850659" y="3985403"/>
            <a:ext cx="2144818" cy="129276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/>
          <p:cNvSpPr/>
          <p:nvPr/>
        </p:nvSpPr>
        <p:spPr>
          <a:xfrm rot="4399484">
            <a:off x="7707110" y="3274799"/>
            <a:ext cx="758712" cy="3245693"/>
          </a:xfrm>
          <a:prstGeom prst="triangle">
            <a:avLst>
              <a:gd name="adj" fmla="val 0"/>
            </a:avLst>
          </a:prstGeom>
          <a:solidFill>
            <a:schemeClr val="accent4">
              <a:lumMod val="60000"/>
              <a:lumOff val="40000"/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173" y="4371414"/>
            <a:ext cx="1392413" cy="143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861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0425149-6675-48A2-A9C8-730341DD2E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448"/>
          <a:stretch/>
        </p:blipFill>
        <p:spPr>
          <a:xfrm>
            <a:off x="132979" y="0"/>
            <a:ext cx="11414237" cy="18070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701" y="177554"/>
            <a:ext cx="6728942" cy="695624"/>
          </a:xfrm>
        </p:spPr>
        <p:txBody>
          <a:bodyPr>
            <a:noAutofit/>
          </a:bodyPr>
          <a:lstStyle/>
          <a:p>
            <a:pPr algn="l"/>
            <a:r>
              <a:rPr lang="en-US" sz="2800" dirty="0">
                <a:latin typeface="+mj-lt"/>
                <a:cs typeface="Arial" panose="020B0604020202020204" pitchFamily="34" charset="0"/>
              </a:rPr>
              <a:t>Streamline Document Handling with 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Barcode Processing</a:t>
            </a:r>
            <a:endParaRPr lang="en-US" sz="28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76800" y="1807030"/>
            <a:ext cx="5282740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1"/>
              </a:buClr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 advantage of powerful </a:t>
            </a:r>
            <a:r>
              <a:rPr lang="en-US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barcode recognition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classify and process incoming documents. With one simple workflow, incoming policies, reports, and records can be:</a:t>
            </a:r>
          </a:p>
          <a:p>
            <a:pPr>
              <a:buClr>
                <a:schemeClr val="accent1"/>
              </a:buClr>
            </a:pPr>
            <a:endParaRPr lang="en-US" sz="12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Identified based on barcode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Split into separate files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Renamed based on barcode value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Stored in a newly created folder on the network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949" y="2251259"/>
            <a:ext cx="5759539" cy="183514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DC15D3B-F8FB-4609-912F-8BCB8AB23349}"/>
              </a:ext>
            </a:extLst>
          </p:cNvPr>
          <p:cNvSpPr/>
          <p:nvPr/>
        </p:nvSpPr>
        <p:spPr>
          <a:xfrm>
            <a:off x="6508664" y="4435269"/>
            <a:ext cx="426410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buClr>
                <a:schemeClr val="accent1"/>
              </a:buClr>
            </a:pPr>
            <a:r>
              <a:rPr lang="en-US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Dispatcher Phoenix supports a large variety of both Standard and 2D barcodes!</a:t>
            </a:r>
          </a:p>
        </p:txBody>
      </p:sp>
      <p:sp>
        <p:nvSpPr>
          <p:cNvPr id="8" name="スライド番号プレースホルダー 3">
            <a:extLst>
              <a:ext uri="{FF2B5EF4-FFF2-40B4-BE49-F238E27FC236}">
                <a16:creationId xmlns:a16="http://schemas.microsoft.com/office/drawing/2014/main" id="{614FA8B8-DB09-4570-B757-EB4FA6EA8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9188" y="6160111"/>
            <a:ext cx="419711" cy="231310"/>
          </a:xfrm>
        </p:spPr>
        <p:txBody>
          <a:bodyPr/>
          <a:lstStyle/>
          <a:p>
            <a:fld id="{DC072636-299A-6C46-A669-0ADFB831C07C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40967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4714875" cy="6483350"/>
          </a:xfrm>
          <a:prstGeom prst="rect">
            <a:avLst/>
          </a:prstGeom>
          <a:solidFill>
            <a:srgbClr val="2F5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2BB4F3D-04BD-8541-A4C8-9862B2BAF8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260" y="1861232"/>
            <a:ext cx="4180113" cy="2373500"/>
          </a:xfrm>
        </p:spPr>
        <p:txBody>
          <a:bodyPr>
            <a:normAutofit/>
          </a:bodyPr>
          <a:lstStyle/>
          <a:p>
            <a:r>
              <a:rPr lang="en-US" sz="3200" b="0" dirty="0">
                <a:solidFill>
                  <a:schemeClr val="bg1"/>
                </a:solidFill>
                <a:latin typeface="+mj-lt"/>
              </a:rPr>
              <a:t>Topics</a:t>
            </a:r>
            <a:endParaRPr lang="en-US" sz="2800" b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5855" y="0"/>
            <a:ext cx="841846" cy="841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E085D4-0F05-44E4-8495-FB9198D785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64177" y="1294112"/>
            <a:ext cx="4791931" cy="4315856"/>
          </a:xfrm>
        </p:spPr>
        <p:txBody>
          <a:bodyPr>
            <a:normAutofit/>
          </a:bodyPr>
          <a:lstStyle/>
          <a:p>
            <a:pPr marL="400050" indent="-400050">
              <a:buAutoNum type="romanUcPeriod"/>
            </a:pPr>
            <a:r>
              <a:rPr lang="en-US" sz="1800" dirty="0"/>
              <a:t>Overview of Dispatcher Phoenix</a:t>
            </a:r>
          </a:p>
          <a:p>
            <a:pPr marL="868050" lvl="1" indent="-400050">
              <a:buAutoNum type="romanUcPeriod"/>
            </a:pPr>
            <a:r>
              <a:rPr lang="en-US" sz="1800" dirty="0"/>
              <a:t>Product Overview</a:t>
            </a:r>
          </a:p>
          <a:p>
            <a:pPr marL="868050" lvl="1" indent="-400050">
              <a:buAutoNum type="romanUcPeriod"/>
            </a:pPr>
            <a:r>
              <a:rPr lang="en-US" sz="1800" dirty="0"/>
              <a:t>Product Key Features</a:t>
            </a:r>
          </a:p>
          <a:p>
            <a:pPr marL="868050" lvl="1" indent="-400050">
              <a:buAutoNum type="romanUcPeriod"/>
            </a:pPr>
            <a:r>
              <a:rPr lang="en-US" sz="1800" dirty="0"/>
              <a:t>Government-Specific Features</a:t>
            </a:r>
          </a:p>
          <a:p>
            <a:pPr marL="400050" indent="-400050">
              <a:buAutoNum type="romanUcPeriod"/>
            </a:pPr>
            <a:r>
              <a:rPr lang="en-US" sz="1800" dirty="0"/>
              <a:t>Government-Specific Use Cases for Dispatcher Phoenix</a:t>
            </a:r>
          </a:p>
          <a:p>
            <a:pPr marL="400050" indent="-400050">
              <a:buAutoNum type="romanUcPeriod"/>
            </a:pPr>
            <a:r>
              <a:rPr lang="en-US" sz="1800" dirty="0"/>
              <a:t>Licensing Information</a:t>
            </a:r>
          </a:p>
          <a:p>
            <a:pPr marL="400050" indent="-400050">
              <a:buAutoNum type="romanUcPeriod"/>
            </a:pPr>
            <a:r>
              <a:rPr lang="en-US" sz="1800" dirty="0"/>
              <a:t>Resources Available For You</a:t>
            </a:r>
          </a:p>
          <a:p>
            <a:pPr marL="868050" lvl="1" indent="-400050">
              <a:buAutoNum type="romanU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06964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5CD7935-DBAD-470E-9B22-5B080DACE5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448"/>
          <a:stretch/>
        </p:blipFill>
        <p:spPr>
          <a:xfrm>
            <a:off x="132979" y="0"/>
            <a:ext cx="11414237" cy="180703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84326" y="178225"/>
            <a:ext cx="10653403" cy="695624"/>
          </a:xfrm>
        </p:spPr>
        <p:txBody>
          <a:bodyPr>
            <a:noAutofit/>
          </a:bodyPr>
          <a:lstStyle/>
          <a:p>
            <a:r>
              <a:rPr lang="en-US" sz="2800" dirty="0">
                <a:latin typeface="+mj-lt"/>
              </a:rPr>
              <a:t>Improved Scanning – </a:t>
            </a:r>
            <a:br>
              <a:rPr lang="en-US" sz="2800" dirty="0">
                <a:latin typeface="+mj-lt"/>
              </a:rPr>
            </a:br>
            <a:r>
              <a:rPr lang="en-US" sz="3200" dirty="0">
                <a:latin typeface="+mj-lt"/>
              </a:rPr>
              <a:t>Right at the MFP</a:t>
            </a:r>
            <a:endParaRPr lang="en-US" sz="280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196F5DC-D316-4C0D-81FD-F7B3BC8C14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818" y="1814717"/>
            <a:ext cx="5821432" cy="4203311"/>
          </a:xfrm>
        </p:spPr>
        <p:txBody>
          <a:bodyPr>
            <a:noAutofit/>
          </a:bodyPr>
          <a:lstStyle/>
          <a:p>
            <a:pPr marL="0" lvl="1" indent="0">
              <a:buNone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Improve efficiencies at the MFP with Dispatcher Phoenix’s intuitive, appealing user interface. Government staff can easily:</a:t>
            </a:r>
          </a:p>
          <a:p>
            <a:pPr marL="522900" lvl="2" indent="-342900"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Select a folder to store applications and other government documents, using a familiar, Windows-like folder structure at the MFP</a:t>
            </a:r>
          </a:p>
          <a:p>
            <a:pPr marL="522900" lvl="2" indent="-342900"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Look for specific project or initiative folders with type-ahead search ease</a:t>
            </a:r>
          </a:p>
          <a:p>
            <a:pPr marL="522900" lvl="2" indent="-342900"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Create new folders “on the fly” </a:t>
            </a:r>
          </a:p>
        </p:txBody>
      </p:sp>
      <p:pic>
        <p:nvPicPr>
          <p:cNvPr id="13" name="Picture 3" descr="D:\Dispatcher\Phoenix\Presentations\Overview 2018 Update\iStock-87212471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2" r="6250"/>
          <a:stretch/>
        </p:blipFill>
        <p:spPr bwMode="auto">
          <a:xfrm>
            <a:off x="8386195" y="881536"/>
            <a:ext cx="2657475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:\Dispatcher\Phoenix\Presentations\Overview 2018 Update\mfp-folderbrowsin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250" y="3303403"/>
            <a:ext cx="3733871" cy="271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60210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7559835-5745-4EBA-A367-59F648EBCF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448"/>
          <a:stretch/>
        </p:blipFill>
        <p:spPr>
          <a:xfrm>
            <a:off x="132979" y="0"/>
            <a:ext cx="11414237" cy="180703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1417" y="183094"/>
            <a:ext cx="10653403" cy="695624"/>
          </a:xfrm>
        </p:spPr>
        <p:txBody>
          <a:bodyPr>
            <a:noAutofit/>
          </a:bodyPr>
          <a:lstStyle/>
          <a:p>
            <a:r>
              <a:rPr lang="en-US" sz="2800" dirty="0">
                <a:latin typeface="+mj-lt"/>
              </a:rPr>
              <a:t>Access Documents – </a:t>
            </a:r>
            <a:br>
              <a:rPr lang="en-US" sz="2800" dirty="0">
                <a:latin typeface="+mj-lt"/>
              </a:rPr>
            </a:br>
            <a:r>
              <a:rPr lang="en-US" sz="3200" dirty="0">
                <a:latin typeface="+mj-lt"/>
              </a:rPr>
              <a:t>Instantly</a:t>
            </a:r>
            <a:endParaRPr lang="en-US" sz="280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196F5DC-D316-4C0D-81FD-F7B3BC8C14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180" y="1841256"/>
            <a:ext cx="4747480" cy="352592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Maintain the security and integrity of government documents by automatically converting scanned image files to a </a:t>
            </a:r>
            <a:r>
              <a:rPr lang="en-US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variety of PDF formats and Microsoft Office formats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including: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Microsoft Word, Excel, PowerPoint, Rich Text Format, etc. for editing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PDF Searchable for keyword searching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PDF/A for long-term archiving</a:t>
            </a:r>
          </a:p>
          <a:p>
            <a:pPr marL="0" indent="0" algn="ctr">
              <a:buNone/>
            </a:pPr>
            <a:r>
              <a:rPr lang="en-US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 up an automated workflow or choose the file format right at the MFP!</a:t>
            </a:r>
          </a:p>
        </p:txBody>
      </p:sp>
      <p:pic>
        <p:nvPicPr>
          <p:cNvPr id="8" name="Picture 2" descr="Image result for legal contract samp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7" y="1022052"/>
            <a:ext cx="2994029" cy="32499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8591" y="3036483"/>
            <a:ext cx="3226538" cy="1998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mike\Documents\work\Presentations\phoenix\px_process_convert_pd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804" y="4529711"/>
            <a:ext cx="1239837" cy="110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122" y="3869267"/>
            <a:ext cx="3421610" cy="1923341"/>
          </a:xfrm>
          <a:prstGeom prst="rect">
            <a:avLst/>
          </a:prstGeom>
        </p:spPr>
      </p:pic>
      <p:pic>
        <p:nvPicPr>
          <p:cNvPr id="2050" name="Picture 2" descr="D:\Presentations\phoenix\px_process_convert_msoffic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517" y="5034644"/>
            <a:ext cx="1243587" cy="1103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77131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AFEC5F0-1337-47EE-92D8-A6B6BAB32D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448"/>
          <a:stretch/>
        </p:blipFill>
        <p:spPr>
          <a:xfrm>
            <a:off x="132979" y="0"/>
            <a:ext cx="11414237" cy="180703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90503" y="206087"/>
            <a:ext cx="10653403" cy="695624"/>
          </a:xfrm>
        </p:spPr>
        <p:txBody>
          <a:bodyPr>
            <a:noAutofit/>
          </a:bodyPr>
          <a:lstStyle/>
          <a:p>
            <a:r>
              <a:rPr lang="en-US" sz="2800" dirty="0">
                <a:latin typeface="+mj-lt"/>
              </a:rPr>
              <a:t>Automated Indexing For Future Retrieval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196F5DC-D316-4C0D-81FD-F7B3BC8C14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378" y="1807030"/>
            <a:ext cx="5127476" cy="458439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Easily create electronic files that can be archived and retrieved at a later date with automated indexing! In just minutes, you can: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Set up a Dispatcher Phoenix workflow to automatically index incoming documents based on </a:t>
            </a:r>
            <a:r>
              <a:rPr lang="en-US" sz="1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extracted data, workflow metadata, and more</a:t>
            </a:r>
            <a:r>
              <a:rPr lang="en-US" sz="1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Expedite indexing at the MFP panel or Web Interface via </a:t>
            </a:r>
            <a:r>
              <a:rPr lang="en-US" sz="1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database lookups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Streamlined indexing operations saves time for government office workers!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6A7F82-4A15-491A-9866-937A9BC539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7205" y="2455115"/>
            <a:ext cx="5716880" cy="24518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900878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4714875" cy="6483350"/>
          </a:xfrm>
          <a:prstGeom prst="rect">
            <a:avLst/>
          </a:prstGeom>
          <a:solidFill>
            <a:srgbClr val="2F5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815" y="0"/>
            <a:ext cx="5267197" cy="64833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7A0E05-E1F5-D449-964D-733E929326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116116"/>
            <a:ext cx="4714875" cy="1486800"/>
          </a:xfr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+mj-lt"/>
              </a:rPr>
              <a:t>Licensing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DA7EA72-0B8C-4EB3-84B0-FE6F9AB2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>
                <a:solidFill>
                  <a:srgbClr val="000000"/>
                </a:solidFill>
              </a:rPr>
              <a:pPr/>
              <a:t>23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7099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448"/>
          <a:stretch/>
        </p:blipFill>
        <p:spPr>
          <a:xfrm>
            <a:off x="132979" y="0"/>
            <a:ext cx="11414237" cy="180703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C26209-D8F2-2B45-907E-08E1E33E2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227" y="1370881"/>
            <a:ext cx="9511105" cy="1237982"/>
          </a:xfrm>
        </p:spPr>
        <p:txBody>
          <a:bodyPr>
            <a:noAutofit/>
          </a:bodyPr>
          <a:lstStyle/>
          <a:p>
            <a:pPr marL="457200" indent="-457200">
              <a:buFont typeface="Wingdings" pitchFamily="2" charset="2"/>
              <a:buChar char="ü"/>
            </a:pPr>
            <a:endParaRPr lang="en-US" sz="1600" dirty="0">
              <a:cs typeface="Arial" panose="020B0604020202020204" pitchFamily="34" charset="0"/>
            </a:endParaRPr>
          </a:p>
          <a:p>
            <a:endParaRPr lang="en-US" sz="1600" dirty="0">
              <a:cs typeface="Arial" panose="020B0604020202020204" pitchFamily="34" charset="0"/>
            </a:endParaRPr>
          </a:p>
          <a:p>
            <a:endParaRPr lang="en-US" sz="1600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cs typeface="Arial" panose="020B0604020202020204" pitchFamily="34" charset="0"/>
            </a:endParaRPr>
          </a:p>
          <a:p>
            <a:endParaRPr lang="en-US" sz="1600" b="1" dirty="0"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DA7EA72-0B8C-4EB3-84B0-FE6F9AB2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C7A0E05-E1F5-D449-964D-733E92932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62" y="97331"/>
            <a:ext cx="7680937" cy="695624"/>
          </a:xfrm>
        </p:spPr>
        <p:txBody>
          <a:bodyPr>
            <a:normAutofit fontScale="90000"/>
          </a:bodyPr>
          <a:lstStyle/>
          <a:p>
            <a:r>
              <a:rPr lang="en-US" sz="3100" dirty="0">
                <a:latin typeface="+mj-lt"/>
              </a:rPr>
              <a:t>Dispatcher Phoenix’s </a:t>
            </a:r>
            <a:br>
              <a:rPr lang="en-US" sz="3600" dirty="0">
                <a:latin typeface="+mj-lt"/>
              </a:rPr>
            </a:br>
            <a:r>
              <a:rPr lang="en-US" sz="3600" dirty="0">
                <a:latin typeface="+mj-lt"/>
              </a:rPr>
              <a:t>Government Package</a:t>
            </a:r>
            <a:endParaRPr lang="en-US" dirty="0">
              <a:latin typeface="+mj-lt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DADDBC9-DF15-4556-9618-9871BC079C95}"/>
              </a:ext>
            </a:extLst>
          </p:cNvPr>
          <p:cNvSpPr txBox="1"/>
          <p:nvPr/>
        </p:nvSpPr>
        <p:spPr>
          <a:xfrm>
            <a:off x="354227" y="1904361"/>
            <a:ext cx="699515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Easily 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capture, organize, and store important government documents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in content management systems, such as Laserfiche. This ECM solution is fully integrated with Dispatcher Phoenix, providing the 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advanced document capture, processing and routing capabilities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that document-intensive organizations need to drive productivity.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CF0F9F4-3791-45A3-8EBA-9D5843F493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62" t="27778" r="-2" b="22222"/>
          <a:stretch/>
        </p:blipFill>
        <p:spPr>
          <a:xfrm>
            <a:off x="7701565" y="632703"/>
            <a:ext cx="3575061" cy="32175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48D779A-84A9-4CCC-AF78-079FA7F3124C}"/>
              </a:ext>
            </a:extLst>
          </p:cNvPr>
          <p:cNvSpPr txBox="1"/>
          <p:nvPr/>
        </p:nvSpPr>
        <p:spPr>
          <a:xfrm>
            <a:off x="6398661" y="3984115"/>
            <a:ext cx="3252804" cy="2256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>
              <a:lnSpc>
                <a:spcPct val="150000"/>
              </a:lnSpc>
            </a:pPr>
            <a:r>
              <a:rPr lang="en-US" sz="1200" dirty="0"/>
              <a:t>Government Package Features</a:t>
            </a:r>
          </a:p>
          <a:p>
            <a:pPr marL="342900" indent="-342900" fontAlgn="b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Barcode Processing w/ </a:t>
            </a:r>
            <a:r>
              <a:rPr lang="en-US" sz="1200" dirty="0" err="1"/>
              <a:t>OmniPage</a:t>
            </a:r>
            <a:endParaRPr lang="en-US" sz="1200" dirty="0"/>
          </a:p>
          <a:p>
            <a:pPr marL="342900" indent="-342900" fontAlgn="b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Convert to Office w/ </a:t>
            </a:r>
            <a:r>
              <a:rPr lang="en-US" sz="1200" dirty="0" err="1"/>
              <a:t>OmniPage</a:t>
            </a:r>
            <a:endParaRPr lang="en-US" sz="1200" dirty="0"/>
          </a:p>
          <a:p>
            <a:pPr marL="342900" indent="-342900" fontAlgn="b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Copy Defender</a:t>
            </a:r>
          </a:p>
          <a:p>
            <a:pPr marL="342900" indent="-342900" fontAlgn="b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Laserfiche Connector</a:t>
            </a:r>
          </a:p>
          <a:p>
            <a:pPr marL="342900" indent="-342900" fontAlgn="b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 err="1"/>
              <a:t>OmniPage</a:t>
            </a:r>
            <a:r>
              <a:rPr lang="en-US" sz="1200" dirty="0"/>
              <a:t> License for Advanced OCR</a:t>
            </a:r>
          </a:p>
          <a:p>
            <a:pPr marL="342900" indent="-342900" fontAlgn="b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 err="1"/>
              <a:t>OmniPage</a:t>
            </a:r>
            <a:r>
              <a:rPr lang="en-US" sz="1200" dirty="0"/>
              <a:t> License for Convert to PDF</a:t>
            </a:r>
          </a:p>
          <a:p>
            <a:pPr marL="342900" indent="-342900" fontAlgn="b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Redaction/Highlight w/ </a:t>
            </a:r>
            <a:r>
              <a:rPr lang="en-US" sz="1200" dirty="0" err="1"/>
              <a:t>OmniPage</a:t>
            </a:r>
            <a:endParaRPr lang="en-US" sz="1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60A73B-05E7-449A-BF7A-A624A720FCB1}"/>
              </a:ext>
            </a:extLst>
          </p:cNvPr>
          <p:cNvSpPr txBox="1"/>
          <p:nvPr/>
        </p:nvSpPr>
        <p:spPr>
          <a:xfrm>
            <a:off x="354227" y="3984115"/>
            <a:ext cx="5969661" cy="1702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>
              <a:lnSpc>
                <a:spcPct val="150000"/>
              </a:lnSpc>
            </a:pPr>
            <a:r>
              <a:rPr lang="en-US" sz="1200" dirty="0"/>
              <a:t>Dispatcher Phoenix Features</a:t>
            </a:r>
          </a:p>
          <a:p>
            <a:pPr marL="342900" indent="-342900" fontAlgn="b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Collection nodes to collect documents from popular CMSs</a:t>
            </a:r>
          </a:p>
          <a:p>
            <a:pPr marL="342900" indent="-342900" fontAlgn="b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Dozens of processing nodes that automate time-consuming manual processes</a:t>
            </a:r>
          </a:p>
          <a:p>
            <a:pPr marL="342900" indent="-342900" fontAlgn="b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Distribution nodes to send documents where they need to go instantly</a:t>
            </a:r>
          </a:p>
          <a:p>
            <a:pPr marL="342900" indent="-342900" fontAlgn="b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Multiple OCR engines for optimized Ocular Character Recognition</a:t>
            </a:r>
          </a:p>
          <a:p>
            <a:pPr marL="342900" indent="-342900" fontAlgn="b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High availability and ongoing support for maximized uptime for your organization</a:t>
            </a:r>
          </a:p>
        </p:txBody>
      </p:sp>
    </p:spTree>
    <p:extLst>
      <p:ext uri="{BB962C8B-B14F-4D97-AF65-F5344CB8AC3E}">
        <p14:creationId xmlns:p14="http://schemas.microsoft.com/office/powerpoint/2010/main" val="4128834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4714875" cy="6483350"/>
          </a:xfrm>
          <a:prstGeom prst="rect">
            <a:avLst/>
          </a:prstGeom>
          <a:solidFill>
            <a:srgbClr val="2F5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815" y="0"/>
            <a:ext cx="5267197" cy="64833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7A0E05-E1F5-D449-964D-733E929326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116116"/>
            <a:ext cx="4714875" cy="1486800"/>
          </a:xfr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+mj-lt"/>
              </a:rPr>
              <a:t>Resources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DA7EA72-0B8C-4EB3-84B0-FE6F9AB2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>
                <a:solidFill>
                  <a:srgbClr val="000000"/>
                </a:solidFill>
              </a:rPr>
              <a:pPr/>
              <a:t>25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3808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28"/>
          <a:stretch/>
        </p:blipFill>
        <p:spPr>
          <a:xfrm>
            <a:off x="132979" y="-1"/>
            <a:ext cx="11414237" cy="126682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885" y="174912"/>
            <a:ext cx="454819" cy="45481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7051" y="147812"/>
            <a:ext cx="7056072" cy="695624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+mj-lt"/>
              </a:rPr>
              <a:t>A Powerful Family of Solutions</a:t>
            </a:r>
            <a:endParaRPr lang="en-US" sz="240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>
                <a:solidFill>
                  <a:srgbClr val="000000"/>
                </a:solidFill>
              </a:rPr>
              <a:pPr/>
              <a:t>26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B30C7134-44F5-4F18-A6CA-A6A6659D3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23352" y="1109701"/>
            <a:ext cx="2842630" cy="213197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15B9312C-A815-42D0-AEEE-EA51503B5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4505" y="1109702"/>
            <a:ext cx="2842630" cy="213197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:\Dispatcher\Phoenix\Scantrip\Packaging\splash screens\splash-base.jpg">
            <a:extLst>
              <a:ext uri="{FF2B5EF4-FFF2-40B4-BE49-F238E27FC236}">
                <a16:creationId xmlns:a16="http://schemas.microsoft.com/office/drawing/2014/main" id="{B370188B-3A3E-4BEA-B681-801B735EE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928" y="892476"/>
            <a:ext cx="2842631" cy="213197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A08D15D-8F06-4B4C-AE1E-14CBFD831126}"/>
              </a:ext>
            </a:extLst>
          </p:cNvPr>
          <p:cNvSpPr txBox="1"/>
          <p:nvPr/>
        </p:nvSpPr>
        <p:spPr>
          <a:xfrm>
            <a:off x="6623352" y="3555996"/>
            <a:ext cx="2520157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tabLst>
                <a:tab pos="3082925" algn="l"/>
                <a:tab pos="5891213" algn="l"/>
              </a:tabLst>
            </a:pPr>
            <a:r>
              <a:rPr lang="en-US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cs typeface="Arial" charset="0"/>
              </a:rPr>
              <a:t>Vertical Packages</a:t>
            </a:r>
          </a:p>
          <a:p>
            <a:pPr marL="285750" indent="-285750" algn="just">
              <a:spcBef>
                <a:spcPts val="1200"/>
              </a:spcBef>
              <a:buFont typeface="Arial" panose="020B0604020202020204" pitchFamily="34" charset="0"/>
              <a:buChar char="•"/>
              <a:tabLst>
                <a:tab pos="3082925" algn="l"/>
                <a:tab pos="5891213" algn="l"/>
              </a:tabLst>
            </a:pPr>
            <a:r>
              <a:rPr lang="en-US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cs typeface="Arial" charset="0"/>
              </a:rPr>
              <a:t>ECM</a:t>
            </a:r>
          </a:p>
          <a:p>
            <a:pPr marL="285750" indent="-285750" algn="just">
              <a:spcBef>
                <a:spcPts val="1200"/>
              </a:spcBef>
              <a:buFont typeface="Arial" panose="020B0604020202020204" pitchFamily="34" charset="0"/>
              <a:buChar char="•"/>
              <a:tabLst>
                <a:tab pos="3082925" algn="l"/>
                <a:tab pos="5891213" algn="l"/>
              </a:tabLst>
            </a:pPr>
            <a:r>
              <a:rPr lang="en-US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cs typeface="Arial" charset="0"/>
              </a:rPr>
              <a:t>Education</a:t>
            </a:r>
          </a:p>
          <a:p>
            <a:pPr marL="285750" indent="-285750" algn="just">
              <a:spcBef>
                <a:spcPts val="1200"/>
              </a:spcBef>
              <a:buFont typeface="Arial" panose="020B0604020202020204" pitchFamily="34" charset="0"/>
              <a:buChar char="•"/>
              <a:tabLst>
                <a:tab pos="3082925" algn="l"/>
                <a:tab pos="5891213" algn="l"/>
              </a:tabLst>
            </a:pPr>
            <a:r>
              <a:rPr lang="en-US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cs typeface="Arial" charset="0"/>
              </a:rPr>
              <a:t>Finance</a:t>
            </a:r>
          </a:p>
          <a:p>
            <a:pPr marL="285750" indent="-285750" algn="just">
              <a:spcBef>
                <a:spcPts val="1200"/>
              </a:spcBef>
              <a:buFont typeface="Arial" panose="020B0604020202020204" pitchFamily="34" charset="0"/>
              <a:buChar char="•"/>
              <a:tabLst>
                <a:tab pos="3082925" algn="l"/>
                <a:tab pos="5891213" algn="l"/>
              </a:tabLst>
            </a:pPr>
            <a:r>
              <a:rPr lang="en-US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cs typeface="Arial" charset="0"/>
              </a:rPr>
              <a:t>Government	</a:t>
            </a:r>
            <a:endParaRPr lang="en-US" altLang="en-US" sz="1600" dirty="0">
              <a:solidFill>
                <a:schemeClr val="tx1">
                  <a:lumMod val="95000"/>
                  <a:lumOff val="5000"/>
                </a:schemeClr>
              </a:solidFill>
              <a:latin typeface="Arial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A24848-66E7-4B3C-861A-650E71497248}"/>
              </a:ext>
            </a:extLst>
          </p:cNvPr>
          <p:cNvSpPr txBox="1"/>
          <p:nvPr/>
        </p:nvSpPr>
        <p:spPr>
          <a:xfrm>
            <a:off x="1019507" y="3555996"/>
            <a:ext cx="418488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tabLst>
                <a:tab pos="3082925" algn="l"/>
                <a:tab pos="5891213" algn="l"/>
              </a:tabLst>
            </a:pPr>
            <a:r>
              <a:rPr lang="en-US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cs typeface="Arial" charset="0"/>
              </a:rPr>
              <a:t>Licenses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tabLst>
                <a:tab pos="3082925" algn="l"/>
                <a:tab pos="5891213" algn="l"/>
              </a:tabLst>
            </a:pPr>
            <a:r>
              <a:rPr lang="en-US" altLang="en-US" sz="1600" b="1" dirty="0">
                <a:solidFill>
                  <a:schemeClr val="accent1"/>
                </a:solidFill>
                <a:latin typeface="Arial" charset="0"/>
                <a:cs typeface="Arial" charset="0"/>
              </a:rPr>
              <a:t>Dispatcher Phoenix </a:t>
            </a:r>
            <a:r>
              <a:rPr lang="en-US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cs typeface="Arial" charset="0"/>
              </a:rPr>
              <a:t>- Our award-winning flagship product for simple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tabLst>
                <a:tab pos="3082925" algn="l"/>
                <a:tab pos="5891213" algn="l"/>
              </a:tabLst>
            </a:pPr>
            <a:r>
              <a:rPr lang="en-US" altLang="en-US" sz="1600" b="1" dirty="0">
                <a:solidFill>
                  <a:schemeClr val="accent1"/>
                </a:solidFill>
                <a:latin typeface="Arial" charset="0"/>
                <a:cs typeface="Arial" charset="0"/>
              </a:rPr>
              <a:t>Dispatcher Phoenix </a:t>
            </a:r>
            <a:r>
              <a:rPr lang="en-US" altLang="en-US" sz="1600" b="1" dirty="0" err="1">
                <a:solidFill>
                  <a:schemeClr val="accent1"/>
                </a:solidFill>
                <a:latin typeface="Arial" charset="0"/>
                <a:cs typeface="Arial" charset="0"/>
              </a:rPr>
              <a:t>ScanTrip</a:t>
            </a:r>
            <a:r>
              <a:rPr lang="en-US" altLang="en-US" sz="1600" b="1" dirty="0">
                <a:solidFill>
                  <a:schemeClr val="accent1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cs typeface="Arial" charset="0"/>
              </a:rPr>
              <a:t>– Our powerful scan-to-cloud solution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tabLst>
                <a:tab pos="3082925" algn="l"/>
                <a:tab pos="5891213" algn="l"/>
              </a:tabLst>
            </a:pPr>
            <a:r>
              <a:rPr lang="en-US" altLang="en-US" sz="1600" b="1" dirty="0">
                <a:solidFill>
                  <a:schemeClr val="accent1"/>
                </a:solidFill>
                <a:latin typeface="Arial" charset="0"/>
                <a:cs typeface="Arial" charset="0"/>
              </a:rPr>
              <a:t>Dispatcher Phoenix Release2Me+</a:t>
            </a:r>
            <a:r>
              <a:rPr lang="en-US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cs typeface="Arial" charset="0"/>
              </a:rPr>
              <a:t> –</a:t>
            </a:r>
            <a:r>
              <a:rPr lang="en-US" altLang="en-US" sz="1600" dirty="0">
                <a:solidFill>
                  <a:schemeClr val="accent1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cs typeface="Arial" charset="0"/>
              </a:rPr>
              <a:t>Our cost-effective, secure print release solution</a:t>
            </a:r>
            <a:endParaRPr lang="en-US" altLang="en-US" sz="500" b="1" dirty="0">
              <a:solidFill>
                <a:schemeClr val="tx1">
                  <a:lumMod val="95000"/>
                  <a:lumOff val="5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24EC9C-2710-47AF-8F8C-7AD45BE2743C}"/>
              </a:ext>
            </a:extLst>
          </p:cNvPr>
          <p:cNvSpPr txBox="1"/>
          <p:nvPr/>
        </p:nvSpPr>
        <p:spPr>
          <a:xfrm>
            <a:off x="8687136" y="3988863"/>
            <a:ext cx="1813845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1200"/>
              </a:spcBef>
              <a:buFont typeface="Arial" panose="020B0604020202020204" pitchFamily="34" charset="0"/>
              <a:buChar char="•"/>
              <a:tabLst>
                <a:tab pos="3082925" algn="l"/>
                <a:tab pos="5891213" algn="l"/>
              </a:tabLst>
            </a:pPr>
            <a:r>
              <a:rPr lang="en-US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cs typeface="Arial" charset="0"/>
              </a:rPr>
              <a:t>Healthcare</a:t>
            </a:r>
          </a:p>
          <a:p>
            <a:pPr marL="285750" indent="-285750" algn="just">
              <a:spcBef>
                <a:spcPts val="1200"/>
              </a:spcBef>
              <a:buFont typeface="Arial" panose="020B0604020202020204" pitchFamily="34" charset="0"/>
              <a:buChar char="•"/>
              <a:tabLst>
                <a:tab pos="3082925" algn="l"/>
                <a:tab pos="5891213" algn="l"/>
              </a:tabLst>
            </a:pPr>
            <a:r>
              <a:rPr lang="en-US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cs typeface="Arial" charset="0"/>
              </a:rPr>
              <a:t>Legal</a:t>
            </a:r>
          </a:p>
          <a:p>
            <a:pPr marL="285750" indent="-285750" algn="just">
              <a:spcBef>
                <a:spcPts val="1200"/>
              </a:spcBef>
              <a:buFont typeface="Arial" panose="020B0604020202020204" pitchFamily="34" charset="0"/>
              <a:buChar char="•"/>
              <a:tabLst>
                <a:tab pos="3082925" algn="l"/>
                <a:tab pos="5891213" algn="l"/>
              </a:tabLst>
            </a:pPr>
            <a:r>
              <a:rPr lang="en-US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Office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569815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28"/>
          <a:stretch/>
        </p:blipFill>
        <p:spPr>
          <a:xfrm>
            <a:off x="132979" y="-1"/>
            <a:ext cx="11414237" cy="126682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885" y="174912"/>
            <a:ext cx="454819" cy="45481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7051" y="147812"/>
            <a:ext cx="7056072" cy="695624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+mj-lt"/>
              </a:rPr>
              <a:t>Get Started Quickly</a:t>
            </a:r>
            <a:endParaRPr lang="en-US" sz="240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>
                <a:solidFill>
                  <a:srgbClr val="000000"/>
                </a:solidFill>
              </a:rPr>
              <a:pPr/>
              <a:t>27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196F5DC-D316-4C0D-81FD-F7B3BC8C14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920" y="1552353"/>
            <a:ext cx="5450648" cy="4329510"/>
          </a:xfrm>
        </p:spPr>
        <p:txBody>
          <a:bodyPr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Dispatcher Phoenix comes with a library of pre-configured workflows and templates, which can help you start using the product to its maximum potential quickly and easily.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Fully-configured sample workflow templates include:</a:t>
            </a:r>
          </a:p>
          <a:p>
            <a:pPr marL="0" lvl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Description of use case (challenge, solution, benefits)</a:t>
            </a:r>
          </a:p>
          <a:p>
            <a:pPr marL="0" lvl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Sample input files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Examples of fully-configured Government workflows include:</a:t>
            </a:r>
          </a:p>
          <a:p>
            <a:pPr marL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Search and Scan to Guardian</a:t>
            </a:r>
          </a:p>
          <a:p>
            <a:pPr marL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Extend Document Safety with SFTP</a:t>
            </a:r>
          </a:p>
          <a:p>
            <a:pPr marL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Convert and Upload to Laserfiche</a:t>
            </a:r>
          </a:p>
          <a:p>
            <a:pPr marL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Scan to Me</a:t>
            </a:r>
          </a:p>
          <a:p>
            <a:pPr marL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Protect Documents from Unauthorized Copying</a:t>
            </a:r>
          </a:p>
          <a:p>
            <a:pPr marL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And more!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658" y="1266826"/>
            <a:ext cx="3789637" cy="3368152"/>
          </a:xfrm>
          <a:prstGeom prst="rect">
            <a:avLst/>
          </a:prstGeom>
        </p:spPr>
      </p:pic>
      <p:sp>
        <p:nvSpPr>
          <p:cNvPr id="18" name="Isosceles Triangle 17"/>
          <p:cNvSpPr/>
          <p:nvPr/>
        </p:nvSpPr>
        <p:spPr>
          <a:xfrm rot="2665913">
            <a:off x="7076555" y="1358577"/>
            <a:ext cx="2228052" cy="2350966"/>
          </a:xfrm>
          <a:prstGeom prst="triangle">
            <a:avLst>
              <a:gd name="adj" fmla="val 47072"/>
            </a:avLst>
          </a:prstGeom>
          <a:solidFill>
            <a:srgbClr val="629FD0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815" y="2534060"/>
            <a:ext cx="2379685" cy="27694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9FB4AE1-4301-49B3-B3AD-A3024D7F0D3B}"/>
              </a:ext>
            </a:extLst>
          </p:cNvPr>
          <p:cNvSpPr txBox="1"/>
          <p:nvPr/>
        </p:nvSpPr>
        <p:spPr>
          <a:xfrm>
            <a:off x="3204393" y="5568569"/>
            <a:ext cx="5111702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1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Easy-to-learn and perfect for first-time users!</a:t>
            </a:r>
          </a:p>
        </p:txBody>
      </p:sp>
    </p:spTree>
    <p:extLst>
      <p:ext uri="{BB962C8B-B14F-4D97-AF65-F5344CB8AC3E}">
        <p14:creationId xmlns:p14="http://schemas.microsoft.com/office/powerpoint/2010/main" val="34995214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F4DD889F-112F-4846-B8F3-ED898135FF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28"/>
          <a:stretch/>
        </p:blipFill>
        <p:spPr>
          <a:xfrm>
            <a:off x="132979" y="-1"/>
            <a:ext cx="11414237" cy="12668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855ACB-E2DA-4959-8166-129BEBC39C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06" t="10998"/>
          <a:stretch/>
        </p:blipFill>
        <p:spPr>
          <a:xfrm>
            <a:off x="4932350" y="623843"/>
            <a:ext cx="6597243" cy="585621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C26209-D8F2-2B45-907E-08E1E33E2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893" y="717847"/>
            <a:ext cx="5655164" cy="5645634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1" dirty="0">
                <a:solidFill>
                  <a:schemeClr val="accent1"/>
                </a:solidFill>
                <a:cs typeface="Arial" panose="020B0604020202020204" pitchFamily="34" charset="0"/>
              </a:rPr>
              <a:t>Demo Licenses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Fully-functional 30-day demo licenses of Dispatcher Phoenix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Download today from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hlinkClick r:id="rId5" action="ppaction://hlinkfile"/>
              </a:rPr>
              <a:t>sec.kmbs.us</a:t>
            </a:r>
            <a:b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1" dirty="0">
                <a:solidFill>
                  <a:schemeClr val="accent1"/>
                </a:solidFill>
                <a:cs typeface="Arial" panose="020B0604020202020204" pitchFamily="34" charset="0"/>
              </a:rPr>
              <a:t>Marketing Collateral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Dispatcher Phoenix Brochures for Government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Dispatcher Phoenix Brochures for all other Vertical Markets &amp; Individual Connectors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Dispatcher Phoenix Battle Cards</a:t>
            </a:r>
          </a:p>
          <a:p>
            <a:pPr marL="173038" indent="-173038" defTabSz="536372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Videos </a:t>
            </a:r>
          </a:p>
          <a:p>
            <a:pPr marL="173038" indent="-173038" defTabSz="536372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MFP Simulator</a:t>
            </a:r>
          </a:p>
          <a:p>
            <a:pPr marL="173038" indent="-173038" defTabSz="536372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Web-based and Instructor-led training</a:t>
            </a:r>
          </a:p>
          <a:p>
            <a:pPr marL="173038" indent="-173038" defTabSz="536372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Government Package Battlecards</a:t>
            </a:r>
            <a:endParaRPr lang="en-US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536372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	    Download today from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hlinkClick r:id="rId6" action="ppaction://hlinkfile"/>
              </a:rPr>
              <a:t>MyKonicaMinolta.com</a:t>
            </a:r>
            <a:b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1" dirty="0">
                <a:solidFill>
                  <a:schemeClr val="accent1"/>
                </a:solidFill>
                <a:cs typeface="Arial" panose="020B0604020202020204" pitchFamily="34" charset="0"/>
              </a:rPr>
              <a:t>Other Resources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en-US" sz="1600" dirty="0">
                <a:cs typeface="Arial" panose="020B0604020202020204" pitchFamily="34" charset="0"/>
              </a:rPr>
              <a:t>NFR Licenses for Demo Rooms: </a:t>
            </a:r>
            <a:r>
              <a:rPr lang="en-US" sz="1600" dirty="0">
                <a:cs typeface="Arial" panose="020B0604020202020204" pitchFamily="34" charset="0"/>
                <a:hlinkClick r:id="rId7"/>
              </a:rPr>
              <a:t>sec.kmbs.us/nfr</a:t>
            </a:r>
            <a:endParaRPr lang="en-US" sz="1600" dirty="0"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en-US" sz="1600" dirty="0">
                <a:cs typeface="Arial" panose="020B0604020202020204" pitchFamily="34" charset="0"/>
              </a:rPr>
              <a:t>Online help: </a:t>
            </a:r>
            <a:r>
              <a:rPr lang="en-US" sz="1600" dirty="0">
                <a:hlinkClick r:id="rId8"/>
              </a:rPr>
              <a:t>docs.dispatcher-phoenix.com/</a:t>
            </a:r>
            <a:endParaRPr lang="en-US" sz="1600" dirty="0"/>
          </a:p>
          <a:p>
            <a:pPr marL="864474" lvl="1" indent="-432237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Comprehensive online documentation &amp; solution walk-through</a:t>
            </a:r>
          </a:p>
          <a:p>
            <a:pPr marL="864474" lvl="1" indent="-432237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Intuitive, autocomplete search capabilities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DA7EA72-0B8C-4EB3-84B0-FE6F9AB2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C7A0E05-E1F5-D449-964D-733E92932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92" y="162826"/>
            <a:ext cx="7983797" cy="695624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+mn-lt"/>
              </a:rPr>
              <a:t>Resources Available to You</a:t>
            </a:r>
          </a:p>
        </p:txBody>
      </p:sp>
    </p:spTree>
    <p:extLst>
      <p:ext uri="{BB962C8B-B14F-4D97-AF65-F5344CB8AC3E}">
        <p14:creationId xmlns:p14="http://schemas.microsoft.com/office/powerpoint/2010/main" val="22235535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28"/>
          <a:stretch/>
        </p:blipFill>
        <p:spPr>
          <a:xfrm>
            <a:off x="132979" y="-1"/>
            <a:ext cx="11414237" cy="126682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885" y="174912"/>
            <a:ext cx="454819" cy="45481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4784" y="156303"/>
            <a:ext cx="7056072" cy="695624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+mj-lt"/>
              </a:rPr>
              <a:t>MFP Simulator</a:t>
            </a:r>
            <a:endParaRPr lang="en-US" sz="240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>
                <a:solidFill>
                  <a:srgbClr val="000000"/>
                </a:solidFill>
              </a:rPr>
              <a:pPr/>
              <a:t>29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196F5DC-D316-4C0D-81FD-F7B3BC8C14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550" y="1333144"/>
            <a:ext cx="5219125" cy="454871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The Dispatcher Phoenix MFP Simulator gives you a view of the application’s “look and feel” on the MFP and </a:t>
            </a:r>
            <a:r>
              <a:rPr lang="en-US" sz="1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 not require Dispatcher Phoenix or a physical MFP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. It is currently available as: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 stand-alone, PC-based Simulator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An online, web-based Simulator that can be used on PC browsers, iPhones, iPads, Android devices, and other mobile devices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An integrated Simulator within Dispatcher Phoenix</a:t>
            </a:r>
          </a:p>
        </p:txBody>
      </p:sp>
      <p:sp>
        <p:nvSpPr>
          <p:cNvPr id="18" name="Isosceles Triangle 17"/>
          <p:cNvSpPr/>
          <p:nvPr/>
        </p:nvSpPr>
        <p:spPr>
          <a:xfrm rot="2665913">
            <a:off x="7076555" y="1358577"/>
            <a:ext cx="2228052" cy="2350966"/>
          </a:xfrm>
          <a:prstGeom prst="triangle">
            <a:avLst>
              <a:gd name="adj" fmla="val 47072"/>
            </a:avLst>
          </a:prstGeom>
          <a:solidFill>
            <a:srgbClr val="629FD0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D644282-058E-4440-9C7E-5A095CA9716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340" y="1499152"/>
            <a:ext cx="2900598" cy="17425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8726175-C1EB-4EC4-8F33-DF88EC2270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568" y="2712559"/>
            <a:ext cx="2965852" cy="21759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DCF8259-FB34-4716-A2A7-DE89213FF8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3123" y="3612807"/>
            <a:ext cx="3802581" cy="252854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F8AB313-0392-44F4-86AE-CBF1A9A05416}"/>
              </a:ext>
            </a:extLst>
          </p:cNvPr>
          <p:cNvSpPr txBox="1"/>
          <p:nvPr/>
        </p:nvSpPr>
        <p:spPr>
          <a:xfrm>
            <a:off x="912706" y="5286674"/>
            <a:ext cx="5219125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1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Experience the power of Dispatcher Phoenix!</a:t>
            </a:r>
          </a:p>
        </p:txBody>
      </p:sp>
    </p:spTree>
    <p:extLst>
      <p:ext uri="{BB962C8B-B14F-4D97-AF65-F5344CB8AC3E}">
        <p14:creationId xmlns:p14="http://schemas.microsoft.com/office/powerpoint/2010/main" val="33968404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4A6AA9F-A8EE-4CCB-A5A9-EB7557BC2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729" y="165519"/>
            <a:ext cx="6607802" cy="695624"/>
          </a:xfrm>
        </p:spPr>
        <p:txBody>
          <a:bodyPr>
            <a:noAutofit/>
          </a:bodyPr>
          <a:lstStyle/>
          <a:p>
            <a:r>
              <a:rPr lang="en-US" sz="2800" dirty="0">
                <a:latin typeface="+mn-lt"/>
              </a:rPr>
              <a:t>How Can Government Officials Streamline Their Workflow?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E36856-C767-4BAE-AD76-BEB8A0F2F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9" name="Subtitle 4">
            <a:extLst>
              <a:ext uri="{FF2B5EF4-FFF2-40B4-BE49-F238E27FC236}">
                <a16:creationId xmlns:a16="http://schemas.microsoft.com/office/drawing/2014/main" id="{E7FA22B6-4C8B-4100-8EB4-9809F678E6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674" y="1495514"/>
            <a:ext cx="6071860" cy="5067656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Government officials are under constant pressure to:</a:t>
            </a:r>
          </a:p>
          <a:p>
            <a:pPr marL="288925" indent="-288925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Handle, manage and protect </a:t>
            </a:r>
            <a:r>
              <a:rPr lang="en-US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applications, records, filings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etc. while also dealing with fast-changing regulations for security compliance.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8925" indent="-288925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 costs and increase efficiencies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ensure: </a:t>
            </a:r>
          </a:p>
          <a:p>
            <a:pPr marL="630900" lvl="1" indent="-342900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 to information is speedy.</a:t>
            </a:r>
          </a:p>
          <a:p>
            <a:pPr marL="630900" lvl="1" indent="-342900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Confidential and sensitive files are secured. </a:t>
            </a:r>
          </a:p>
          <a:p>
            <a:pPr marL="630900" lvl="1" indent="-342900"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8000" lvl="1" indent="0">
              <a:spcBef>
                <a:spcPts val="0"/>
              </a:spcBef>
              <a:buNone/>
            </a:pPr>
            <a:r>
              <a:rPr lang="en-US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with no room for document errors!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63CD90-D754-4883-8A85-F06CD97CCC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196" y="1296871"/>
            <a:ext cx="3270721" cy="469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4546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552"/>
          <a:stretch/>
        </p:blipFill>
        <p:spPr>
          <a:xfrm>
            <a:off x="8011886" y="3293"/>
            <a:ext cx="3508602" cy="648335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011886" y="3293"/>
            <a:ext cx="3517708" cy="6483350"/>
          </a:xfrm>
          <a:prstGeom prst="rect">
            <a:avLst/>
          </a:prstGeom>
          <a:solidFill>
            <a:schemeClr val="accent1">
              <a:lumMod val="50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C26209-D8F2-2B45-907E-08E1E33E2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892" y="770977"/>
            <a:ext cx="6876105" cy="55925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 PRESALES SUPPORT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Review of customer requirements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Participate in discovery calls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Create Proofs of Concept for customer demos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Conduct demos of Dispatcher Phoenix features and functions</a:t>
            </a:r>
          </a:p>
          <a:p>
            <a:pPr marL="432237" lvl="1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 POST-SALES SUPPORT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Professional Services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Remote Installation Services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Requires Business Needs Analysis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DA7EA72-0B8C-4EB3-84B0-FE6F9AB2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C7A0E05-E1F5-D449-964D-733E92932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089" y="97331"/>
            <a:ext cx="7983797" cy="695624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+mn-lt"/>
              </a:rPr>
              <a:t>Helping You and Your Customers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8909AE0-AB8C-4AC3-B38F-B18AFBEFB7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016" y="662680"/>
            <a:ext cx="4428578" cy="51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3949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4714875" cy="6483350"/>
          </a:xfrm>
          <a:prstGeom prst="rect">
            <a:avLst/>
          </a:prstGeom>
          <a:solidFill>
            <a:srgbClr val="2F5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815" y="0"/>
            <a:ext cx="5267197" cy="64833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7A0E05-E1F5-D449-964D-733E929326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590268"/>
            <a:ext cx="4714875" cy="1486800"/>
          </a:xfr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Thank You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DA7EA72-0B8C-4EB3-84B0-FE6F9AB2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>
                <a:solidFill>
                  <a:srgbClr val="000000"/>
                </a:solidFill>
              </a:rPr>
              <a:pPr/>
              <a:t>31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4088915"/>
            <a:ext cx="47148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prstClr val="white"/>
                </a:solidFill>
              </a:rPr>
              <a:t>sec@kmbs.konicaminolta.us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9006" y="1723967"/>
            <a:ext cx="3580544" cy="887799"/>
          </a:xfrm>
          <a:prstGeom prst="rect">
            <a:avLst/>
          </a:prstGeom>
          <a:noFill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52997" y="3513031"/>
            <a:ext cx="808879" cy="808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8876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73422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DA7EA72-0B8C-4EB3-84B0-FE6F9AB2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7D4A2CB-6B25-4C2A-AE62-AFFB99977B21}"/>
              </a:ext>
            </a:extLst>
          </p:cNvPr>
          <p:cNvSpPr txBox="1">
            <a:spLocks/>
          </p:cNvSpPr>
          <p:nvPr/>
        </p:nvSpPr>
        <p:spPr>
          <a:xfrm>
            <a:off x="1514467" y="982766"/>
            <a:ext cx="8314002" cy="442842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80000" indent="-18000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8000" indent="-288000" algn="l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180000" algn="l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00" indent="-216004" algn="l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180000" algn="l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76046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054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062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070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With Konica Minolta’s Dispatcher Phoenix, local, state and federal government agencies can: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Streamline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document workflow &amp; 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 efficiencies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Minimize the need for human intervention in 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redundant and repetitive government processes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Maximize productivity &amp; reduce administrative costs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Provide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greater process visibility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to identify potential 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bottlenecks</a:t>
            </a:r>
          </a:p>
        </p:txBody>
      </p: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2084425072"/>
              </p:ext>
            </p:extLst>
          </p:nvPr>
        </p:nvGraphicFramePr>
        <p:xfrm>
          <a:off x="938151" y="4420590"/>
          <a:ext cx="9844644" cy="99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966" y="163966"/>
            <a:ext cx="9721963" cy="695624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+mn-lt"/>
              </a:rPr>
              <a:t>Drive Change with Dispatcher Phoenix</a:t>
            </a:r>
          </a:p>
        </p:txBody>
      </p:sp>
    </p:spTree>
    <p:extLst>
      <p:ext uri="{BB962C8B-B14F-4D97-AF65-F5344CB8AC3E}">
        <p14:creationId xmlns:p14="http://schemas.microsoft.com/office/powerpoint/2010/main" val="20557175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09" r="4162"/>
          <a:stretch/>
        </p:blipFill>
        <p:spPr>
          <a:xfrm>
            <a:off x="5400675" y="0"/>
            <a:ext cx="6119813" cy="648335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C26209-D8F2-2B45-907E-08E1E33E2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985" y="680986"/>
            <a:ext cx="4734296" cy="15471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>
                <a:cs typeface="Lucida Sans Unicode" panose="020B0602030504020204" pitchFamily="34" charset="0"/>
              </a:rPr>
              <a:t>Konica Minolta-developed, award-winning automation solution designed to:</a:t>
            </a:r>
            <a:br>
              <a:rPr lang="en-US" sz="2000" dirty="0">
                <a:cs typeface="Lucida Sans Unicode" panose="020B0602030504020204" pitchFamily="34" charset="0"/>
              </a:rPr>
            </a:br>
            <a:endParaRPr lang="en-US" sz="2000" dirty="0">
              <a:cs typeface="Lucida Sans Unicode" panose="020B0602030504020204" pitchFamily="34" charset="0"/>
            </a:endParaRPr>
          </a:p>
          <a:p>
            <a:r>
              <a:rPr lang="en-US" sz="2000" dirty="0">
                <a:cs typeface="Lucida Sans Unicode" panose="020B0602030504020204" pitchFamily="34" charset="0"/>
              </a:rPr>
              <a:t> </a:t>
            </a:r>
            <a:r>
              <a:rPr lang="en-US" sz="2000" b="1" dirty="0">
                <a:solidFill>
                  <a:srgbClr val="0070C0"/>
                </a:solidFill>
                <a:cs typeface="Lucida Sans Unicode" panose="020B0602030504020204" pitchFamily="34" charset="0"/>
              </a:rPr>
              <a:t>Optimize business processes</a:t>
            </a:r>
            <a:endParaRPr lang="en-US" sz="2000" dirty="0">
              <a:solidFill>
                <a:srgbClr val="0070C0"/>
              </a:solidFill>
              <a:cs typeface="Lucida Sans Unicode" panose="020B0602030504020204" pitchFamily="34" charset="0"/>
            </a:endParaRPr>
          </a:p>
          <a:p>
            <a:r>
              <a:rPr lang="en-US" sz="2000" b="1" dirty="0">
                <a:solidFill>
                  <a:srgbClr val="0070C0"/>
                </a:solidFill>
                <a:cs typeface="Lucida Sans Unicode" panose="020B0602030504020204" pitchFamily="34" charset="0"/>
              </a:rPr>
              <a:t> Reduce costs</a:t>
            </a:r>
            <a:endParaRPr lang="en-US" sz="2000" dirty="0">
              <a:solidFill>
                <a:srgbClr val="0070C0"/>
              </a:solidFill>
              <a:cs typeface="Lucida Sans Unicode" panose="020B0602030504020204" pitchFamily="34" charset="0"/>
            </a:endParaRPr>
          </a:p>
          <a:p>
            <a:r>
              <a:rPr lang="en-US" sz="2000" b="1" dirty="0">
                <a:solidFill>
                  <a:srgbClr val="0070C0"/>
                </a:solidFill>
                <a:cs typeface="Lucida Sans Unicode" panose="020B0602030504020204" pitchFamily="34" charset="0"/>
              </a:rPr>
              <a:t> Increase productivity</a:t>
            </a:r>
            <a:r>
              <a:rPr lang="en-US" sz="2000" b="1" dirty="0">
                <a:cs typeface="Lucida Sans Unicode" panose="020B0602030504020204" pitchFamily="34" charset="0"/>
              </a:rPr>
              <a:t> </a:t>
            </a:r>
          </a:p>
          <a:p>
            <a:r>
              <a:rPr lang="en-US" sz="2000" b="1" dirty="0">
                <a:cs typeface="Lucida Sans Unicode" panose="020B0602030504020204" pitchFamily="34" charset="0"/>
              </a:rPr>
              <a:t> </a:t>
            </a:r>
            <a:r>
              <a:rPr lang="en-US" sz="2000" b="1" dirty="0">
                <a:solidFill>
                  <a:srgbClr val="0070C0"/>
                </a:solidFill>
                <a:cs typeface="Lucida Sans Unicode" panose="020B0602030504020204" pitchFamily="34" charset="0"/>
              </a:rPr>
              <a:t>Drive collaboration</a:t>
            </a:r>
            <a:endParaRPr lang="en-US" sz="2000" b="1" dirty="0">
              <a:cs typeface="Lucida Sans Unicode" panose="020B0602030504020204" pitchFamily="34" charset="0"/>
            </a:endParaRPr>
          </a:p>
          <a:p>
            <a:r>
              <a:rPr lang="en-US" sz="2000" b="1" dirty="0">
                <a:solidFill>
                  <a:srgbClr val="0070C0"/>
                </a:solidFill>
                <a:cs typeface="Lucida Sans Unicode" panose="020B0602030504020204" pitchFamily="34" charset="0"/>
              </a:rPr>
              <a:t> Promote growth and innovation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7A0E05-E1F5-D449-964D-733E92932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855" y="154010"/>
            <a:ext cx="7056072" cy="695624"/>
          </a:xfrm>
        </p:spPr>
        <p:txBody>
          <a:bodyPr>
            <a:normAutofit/>
          </a:bodyPr>
          <a:lstStyle/>
          <a:p>
            <a:r>
              <a:rPr lang="en-US" sz="2900" b="0" dirty="0">
                <a:latin typeface="+mj-lt"/>
              </a:rPr>
              <a:t>Dispatcher</a:t>
            </a:r>
            <a:r>
              <a:rPr lang="en-US" sz="2900" dirty="0">
                <a:latin typeface="+mj-lt"/>
              </a:rPr>
              <a:t> </a:t>
            </a:r>
            <a:r>
              <a:rPr lang="en-US" sz="2900" b="0" dirty="0">
                <a:latin typeface="+mj-lt"/>
              </a:rPr>
              <a:t>Phoenix is…</a:t>
            </a:r>
            <a:endParaRPr lang="en-US" sz="4000" b="0" dirty="0">
              <a:latin typeface="+mj-lt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DA7EA72-0B8C-4EB3-84B0-FE6F9AB2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6453550" y="263337"/>
            <a:ext cx="4014061" cy="1375458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044616" y="379173"/>
            <a:ext cx="2831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1" algn="ctr"/>
            <a:r>
              <a:rPr lang="en-US" sz="2000" b="1" dirty="0">
                <a:solidFill>
                  <a:schemeClr val="bg1"/>
                </a:solidFill>
              </a:rPr>
              <a:t>Award Winning!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25907" y="743639"/>
            <a:ext cx="32661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Received the 2021 ‘ASTORS’ Homeland Security Platinum Award for Best Imaging Technology </a:t>
            </a:r>
          </a:p>
        </p:txBody>
      </p:sp>
      <p:sp>
        <p:nvSpPr>
          <p:cNvPr id="10" name="Rounded Rectangle 6">
            <a:extLst>
              <a:ext uri="{FF2B5EF4-FFF2-40B4-BE49-F238E27FC236}">
                <a16:creationId xmlns:a16="http://schemas.microsoft.com/office/drawing/2014/main" id="{247B4817-C630-4A40-BAB4-6A57D60ED109}"/>
              </a:ext>
            </a:extLst>
          </p:cNvPr>
          <p:cNvSpPr/>
          <p:nvPr/>
        </p:nvSpPr>
        <p:spPr>
          <a:xfrm>
            <a:off x="590317" y="4680879"/>
            <a:ext cx="4014061" cy="1517808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68FCED8-44DA-46AF-AD9B-3C519ACB3FE2}"/>
              </a:ext>
            </a:extLst>
          </p:cNvPr>
          <p:cNvSpPr/>
          <p:nvPr/>
        </p:nvSpPr>
        <p:spPr>
          <a:xfrm>
            <a:off x="1696873" y="5024284"/>
            <a:ext cx="29075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Selected as BLI’s 2022 Pick for Outstanding Workflow Automation Platform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74F3CF3-DD39-4E06-8F00-B599633AF1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00" y="4883245"/>
            <a:ext cx="1085850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3473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1294659"/>
            <a:ext cx="11541754" cy="4040076"/>
          </a:xfrm>
          <a:prstGeom prst="rect">
            <a:avLst/>
          </a:prstGeom>
          <a:solidFill>
            <a:schemeClr val="accent1">
              <a:lumMod val="50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DA7EA72-0B8C-4EB3-84B0-FE6F9AB2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044616" y="379173"/>
            <a:ext cx="2831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1" algn="ctr"/>
            <a:r>
              <a:rPr lang="en-US" sz="2000" b="1" dirty="0">
                <a:solidFill>
                  <a:schemeClr val="bg1"/>
                </a:solidFill>
              </a:rPr>
              <a:t>Award Winning!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39866" y="779283"/>
            <a:ext cx="28319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Selected as BLI’s 2020 Pick for Outstanding Workflow Automation Platform </a:t>
            </a: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868" y="1148615"/>
            <a:ext cx="4959424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EC7A0E05-E1F5-D449-964D-733E92932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855" y="154010"/>
            <a:ext cx="7056072" cy="695624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+mj-lt"/>
              </a:rPr>
              <a:t>Easily Create and Manage Workflows</a:t>
            </a:r>
            <a:endParaRPr lang="en-US" sz="4800" dirty="0">
              <a:latin typeface="+mj-l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70277" y="1517947"/>
            <a:ext cx="5009130" cy="382668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spcBef>
                <a:spcPts val="600"/>
              </a:spcBef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Dispatcher Phoenix’s intuitive Workflow Builder Tool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unique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 the market, allowing:</a:t>
            </a:r>
          </a:p>
          <a:p>
            <a:pPr marL="2857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Advanced, customized workflows to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easily created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suit the specific needs of each organization</a:t>
            </a:r>
          </a:p>
          <a:p>
            <a:pPr marL="2857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New users to begin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 cost-saving workflows in just minutes</a:t>
            </a:r>
          </a:p>
          <a:p>
            <a:pPr marL="2857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Powerful workflows to be created from scratch or from one of our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dozens of pre-built workflows</a:t>
            </a:r>
          </a:p>
          <a:p>
            <a:pPr marL="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6">
            <a:extLst>
              <a:ext uri="{FF2B5EF4-FFF2-40B4-BE49-F238E27FC236}">
                <a16:creationId xmlns:a16="http://schemas.microsoft.com/office/drawing/2014/main" id="{D7ECF811-AB12-4C5E-ADF3-F9DD148E5F17}"/>
              </a:ext>
            </a:extLst>
          </p:cNvPr>
          <p:cNvSpPr/>
          <p:nvPr/>
        </p:nvSpPr>
        <p:spPr>
          <a:xfrm>
            <a:off x="5379406" y="4239293"/>
            <a:ext cx="4014061" cy="1864884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>
              <a:lnSpc>
                <a:spcPct val="150000"/>
              </a:lnSpc>
            </a:pPr>
            <a:r>
              <a:rPr lang="en-US" sz="1400" b="1">
                <a:solidFill>
                  <a:schemeClr val="bg1"/>
                </a:solidFill>
              </a:rPr>
              <a:t>Easy-to-use features include: </a:t>
            </a:r>
          </a:p>
          <a:p>
            <a:pPr marL="4572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bg1"/>
                </a:solidFill>
              </a:rPr>
              <a:t>Graphical icons</a:t>
            </a:r>
          </a:p>
          <a:p>
            <a:pPr marL="4572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bg1"/>
                </a:solidFill>
              </a:rPr>
              <a:t>Drag-and-drop functionality </a:t>
            </a:r>
          </a:p>
          <a:p>
            <a:pPr marL="4572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bg1"/>
                </a:solidFill>
              </a:rPr>
              <a:t>Drawing tools </a:t>
            </a:r>
          </a:p>
          <a:p>
            <a:pPr marL="4572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bg1"/>
                </a:solidFill>
              </a:rPr>
              <a:t>Easy to follow validation messages</a:t>
            </a:r>
            <a:endParaRPr kumimoji="1"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5628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1483221"/>
            <a:ext cx="11541754" cy="4396285"/>
          </a:xfrm>
          <a:prstGeom prst="rect">
            <a:avLst/>
          </a:prstGeom>
          <a:solidFill>
            <a:schemeClr val="accent1">
              <a:lumMod val="50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C26209-D8F2-2B45-907E-08E1E33E2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016" y="1665993"/>
            <a:ext cx="5024124" cy="3709311"/>
          </a:xfrm>
        </p:spPr>
        <p:txBody>
          <a:bodyPr>
            <a:noAutofit/>
          </a:bodyPr>
          <a:lstStyle/>
          <a:p>
            <a:pPr marL="0" indent="0">
              <a:buClrTx/>
              <a:buNone/>
            </a:pPr>
            <a:r>
              <a:rPr lang="en-US" sz="2000" b="1" dirty="0" err="1">
                <a:solidFill>
                  <a:schemeClr val="bg1"/>
                </a:solidFill>
                <a:cs typeface="Lucida Sans Unicode" panose="020B0602030504020204" pitchFamily="34" charset="0"/>
              </a:rPr>
              <a:t>LiveFlo</a:t>
            </a:r>
            <a:r>
              <a:rPr lang="en-US" sz="2000" dirty="0">
                <a:cs typeface="Lucida Sans Unicode" panose="020B0602030504020204" pitchFamily="34" charset="0"/>
              </a:rPr>
              <a:t> allows real-time visual observation of documents moving through workflows. </a:t>
            </a:r>
          </a:p>
          <a:p>
            <a:pPr marL="0" indent="0">
              <a:buClrTx/>
              <a:buNone/>
            </a:pPr>
            <a:endParaRPr lang="en-US" sz="700" dirty="0">
              <a:cs typeface="Lucida Sans Unicode" panose="020B0602030504020204" pitchFamily="34" charset="0"/>
            </a:endParaRPr>
          </a:p>
          <a:p>
            <a:pPr marL="0" indent="0">
              <a:buClrTx/>
              <a:buNone/>
            </a:pPr>
            <a:r>
              <a:rPr lang="en-US" sz="2000" dirty="0">
                <a:cs typeface="Lucida Sans Unicode" panose="020B0602030504020204" pitchFamily="34" charset="0"/>
              </a:rPr>
              <a:t>Key features include: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1800" dirty="0">
                <a:cs typeface="Lucida Sans Unicode" panose="020B0602030504020204" pitchFamily="34" charset="0"/>
              </a:rPr>
              <a:t>The ability to observe files being </a:t>
            </a:r>
            <a:r>
              <a:rPr lang="en-US" sz="1800" b="1" dirty="0">
                <a:solidFill>
                  <a:schemeClr val="bg1"/>
                </a:solidFill>
                <a:cs typeface="Lucida Sans Unicode" panose="020B0602030504020204" pitchFamily="34" charset="0"/>
              </a:rPr>
              <a:t>processed</a:t>
            </a:r>
            <a:r>
              <a:rPr lang="en-US" sz="1800" dirty="0">
                <a:cs typeface="Lucida Sans Unicode" panose="020B0602030504020204" pitchFamily="34" charset="0"/>
              </a:rPr>
              <a:t> through running workflows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1800" dirty="0">
                <a:cs typeface="Lucida Sans Unicode" panose="020B0602030504020204" pitchFamily="34" charset="0"/>
              </a:rPr>
              <a:t>Easy identification of </a:t>
            </a:r>
            <a:r>
              <a:rPr lang="en-US" sz="1800" b="1" dirty="0">
                <a:solidFill>
                  <a:schemeClr val="bg1"/>
                </a:solidFill>
                <a:cs typeface="Lucida Sans Unicode" panose="020B0602030504020204" pitchFamily="34" charset="0"/>
              </a:rPr>
              <a:t>bottlenecks</a:t>
            </a:r>
            <a:endParaRPr lang="en-US" sz="1800" dirty="0">
              <a:cs typeface="Lucida Sans Unicode" panose="020B0602030504020204" pitchFamily="34" charset="0"/>
            </a:endParaRP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1"/>
                </a:solidFill>
                <a:cs typeface="Lucida Sans Unicode" panose="020B0602030504020204" pitchFamily="34" charset="0"/>
              </a:rPr>
              <a:t>Simple optimization </a:t>
            </a:r>
            <a:r>
              <a:rPr lang="en-US" sz="1800" dirty="0">
                <a:cs typeface="Lucida Sans Unicode" panose="020B0602030504020204" pitchFamily="34" charset="0"/>
              </a:rPr>
              <a:t>of inputs, processes, and outputs</a:t>
            </a:r>
            <a:endParaRPr lang="en-US" sz="1800" b="1" dirty="0">
              <a:solidFill>
                <a:schemeClr val="bg1"/>
              </a:solidFill>
              <a:cs typeface="Lucida Sans Unicode" panose="020B0602030504020204" pitchFamily="34" charset="0"/>
            </a:endParaRPr>
          </a:p>
          <a:p>
            <a:pPr marL="0" indent="0">
              <a:buClrTx/>
              <a:buNone/>
            </a:pPr>
            <a:endParaRPr lang="en-US" sz="2000" b="1" dirty="0">
              <a:cs typeface="Lucida Sans Unicode" panose="020B0602030504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7A0E05-E1F5-D449-964D-733E92932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855" y="147623"/>
            <a:ext cx="7056072" cy="695624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+mj-lt"/>
              </a:rPr>
              <a:t>Optimize Workflows with LiveFlo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DA7EA72-0B8C-4EB3-84B0-FE6F9AB2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0" name="Right Arrow 9"/>
          <p:cNvSpPr/>
          <p:nvPr/>
        </p:nvSpPr>
        <p:spPr>
          <a:xfrm>
            <a:off x="6567488" y="2851150"/>
            <a:ext cx="3352800" cy="333375"/>
          </a:xfrm>
          <a:prstGeom prst="rightArrow">
            <a:avLst>
              <a:gd name="adj1" fmla="val 27143"/>
              <a:gd name="adj2" fmla="val 98571"/>
            </a:avLst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888" y="2574925"/>
            <a:ext cx="1200150" cy="12001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0288" y="2708275"/>
            <a:ext cx="952500" cy="952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396" y="2670175"/>
            <a:ext cx="1016092" cy="8129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513" y="2670174"/>
            <a:ext cx="812985" cy="81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9449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6"/>
          <a:stretch/>
        </p:blipFill>
        <p:spPr>
          <a:xfrm>
            <a:off x="154379" y="0"/>
            <a:ext cx="11366109" cy="648335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C26209-D8F2-2B45-907E-08E1E33E2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676" y="1048642"/>
            <a:ext cx="6371142" cy="700437"/>
          </a:xfrm>
        </p:spPr>
        <p:txBody>
          <a:bodyPr>
            <a:noAutofit/>
          </a:bodyPr>
          <a:lstStyle/>
          <a:p>
            <a:pPr marL="0" lvl="1" indent="0">
              <a:spcAft>
                <a:spcPts val="1200"/>
              </a:spcAft>
              <a:buNone/>
              <a:defRPr/>
            </a:pPr>
            <a:r>
              <a:rPr lang="en-US" sz="1800" dirty="0">
                <a:cs typeface="Arial" panose="020B0604020202020204" pitchFamily="34" charset="0"/>
              </a:rPr>
              <a:t>Automatically collect documents from a variety of inputs for advanced processing, routing, printing, or storing, including: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7A0E05-E1F5-D449-964D-733E92932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764" y="154149"/>
            <a:ext cx="7056072" cy="695624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+mj-lt"/>
              </a:rPr>
              <a:t>Advanced Capture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DA7EA72-0B8C-4EB3-84B0-FE6F9AB2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105354" y="1751061"/>
            <a:ext cx="2584904" cy="306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lnSpc>
                <a:spcPct val="200000"/>
              </a:lnSpc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cs typeface="Arial" panose="020B0604020202020204" pitchFamily="34" charset="0"/>
              </a:rPr>
              <a:t>MFP</a:t>
            </a:r>
          </a:p>
          <a:p>
            <a:pPr marL="285750" lvl="1" indent="-285750">
              <a:lnSpc>
                <a:spcPct val="200000"/>
              </a:lnSpc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cs typeface="Arial" panose="020B0604020202020204" pitchFamily="34" charset="0"/>
              </a:rPr>
              <a:t>Watched Folder</a:t>
            </a:r>
          </a:p>
          <a:p>
            <a:pPr marL="285750" lvl="1" indent="-285750">
              <a:lnSpc>
                <a:spcPct val="200000"/>
              </a:lnSpc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cs typeface="Arial" panose="020B0604020202020204" pitchFamily="34" charset="0"/>
              </a:rPr>
              <a:t>Email Inbox</a:t>
            </a:r>
          </a:p>
          <a:p>
            <a:pPr marL="285750" lvl="1" indent="-285750">
              <a:lnSpc>
                <a:spcPct val="200000"/>
              </a:lnSpc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cs typeface="Arial" panose="020B0604020202020204" pitchFamily="34" charset="0"/>
              </a:rPr>
              <a:t>Mobile Device</a:t>
            </a:r>
          </a:p>
          <a:p>
            <a:pPr marL="285750" lvl="1" indent="-285750">
              <a:lnSpc>
                <a:spcPct val="200000"/>
              </a:lnSpc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cs typeface="Arial" panose="020B0604020202020204" pitchFamily="34" charset="0"/>
              </a:rPr>
              <a:t>Workstation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4207786" y="1751061"/>
            <a:ext cx="2791732" cy="306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lnSpc>
                <a:spcPct val="200000"/>
              </a:lnSpc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cs typeface="Arial" panose="020B0604020202020204" pitchFamily="34" charset="0"/>
              </a:rPr>
              <a:t>Web Capture</a:t>
            </a:r>
          </a:p>
          <a:p>
            <a:pPr marL="285750" lvl="1" indent="-285750">
              <a:lnSpc>
                <a:spcPct val="200000"/>
              </a:lnSpc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cs typeface="Arial" panose="020B0604020202020204" pitchFamily="34" charset="0"/>
              </a:rPr>
              <a:t>FTP Server</a:t>
            </a:r>
          </a:p>
          <a:p>
            <a:pPr marL="285750" lvl="1" indent="-285750">
              <a:lnSpc>
                <a:spcPct val="200000"/>
              </a:lnSpc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cs typeface="Arial" panose="020B0604020202020204" pitchFamily="34" charset="0"/>
              </a:rPr>
              <a:t>Dropbox Folder</a:t>
            </a:r>
          </a:p>
          <a:p>
            <a:pPr marL="285750" lvl="1" indent="-285750">
              <a:lnSpc>
                <a:spcPct val="200000"/>
              </a:lnSpc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cs typeface="Arial" panose="020B0604020202020204" pitchFamily="34" charset="0"/>
              </a:rPr>
              <a:t>LPR Print Queue</a:t>
            </a:r>
          </a:p>
          <a:p>
            <a:pPr marL="285750" lvl="1" indent="-285750">
              <a:lnSpc>
                <a:spcPct val="200000"/>
              </a:lnSpc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cs typeface="Arial" panose="020B0604020202020204" pitchFamily="34" charset="0"/>
              </a:rPr>
              <a:t>Etc. </a:t>
            </a:r>
          </a:p>
        </p:txBody>
      </p:sp>
      <p:pic>
        <p:nvPicPr>
          <p:cNvPr id="2051" name="Picture 3" descr="D:\Dispatcher\Phoenix\Presentations\6.13\email-i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65" y="3102429"/>
            <a:ext cx="498978" cy="498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Dispatcher\Phoenix\Presentations\6.14\dropbox-no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795" y="3087927"/>
            <a:ext cx="527982" cy="52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Dispatcher\Phoenix\Presentations\6.14\lpr-inpu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796" y="3679970"/>
            <a:ext cx="527982" cy="52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Dispatcher\Phoenix\Presentations\6.11 Sneak Peek\ftp-i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163" y="2498682"/>
            <a:ext cx="512210" cy="51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D:\Dispatcher\Phoenix\Presentations\6.17\web-capture-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796" y="1907747"/>
            <a:ext cx="564802" cy="56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:\Dispatcher\Phoenix\Presentations\dp-mobil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65" y="3712628"/>
            <a:ext cx="471827" cy="471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D:\Dispatcher\Phoenix\Presentations\workstation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717" y="4313435"/>
            <a:ext cx="465975" cy="46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7614" y="2505298"/>
            <a:ext cx="498978" cy="498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7614" y="1885094"/>
            <a:ext cx="498978" cy="498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4029407" y="4340439"/>
            <a:ext cx="411966" cy="411966"/>
            <a:chOff x="3889573" y="4340439"/>
            <a:chExt cx="411966" cy="411966"/>
          </a:xfrm>
        </p:grpSpPr>
        <p:sp>
          <p:nvSpPr>
            <p:cNvPr id="8" name="Oval 7"/>
            <p:cNvSpPr/>
            <p:nvPr/>
          </p:nvSpPr>
          <p:spPr>
            <a:xfrm>
              <a:off x="3889573" y="4340439"/>
              <a:ext cx="411966" cy="41196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58" name="Picture 10" descr="D:\Dispatcher\Phoenix\SDC\Sales Training\ok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9573" y="4340439"/>
              <a:ext cx="411966" cy="4119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992555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1371599"/>
            <a:ext cx="11541754" cy="4516453"/>
          </a:xfrm>
          <a:prstGeom prst="rect">
            <a:avLst/>
          </a:prstGeom>
          <a:solidFill>
            <a:schemeClr val="accent1">
              <a:lumMod val="50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DA7EA72-0B8C-4EB3-84B0-FE6F9AB2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044616" y="379173"/>
            <a:ext cx="2831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1" algn="ctr"/>
            <a:r>
              <a:rPr lang="en-US" sz="2000" b="1" dirty="0">
                <a:solidFill>
                  <a:schemeClr val="bg1"/>
                </a:solidFill>
              </a:rPr>
              <a:t>Award Winning!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C7A0E05-E1F5-D449-964D-733E92932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310" y="141227"/>
            <a:ext cx="7056072" cy="695624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latin typeface="+mj-lt"/>
              </a:rPr>
              <a:t>Schedule Workflows</a:t>
            </a:r>
            <a:br>
              <a:rPr lang="en-US" sz="2900" dirty="0">
                <a:latin typeface="+mj-lt"/>
              </a:rPr>
            </a:br>
            <a:r>
              <a:rPr lang="en-US" sz="3100" dirty="0">
                <a:latin typeface="+mj-lt"/>
              </a:rPr>
              <a:t>to run when you need them!</a:t>
            </a:r>
            <a:endParaRPr lang="en-US" sz="4900" dirty="0"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29839" y="1564064"/>
            <a:ext cx="5032070" cy="424731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Dispatcher Phoenix workflows are highly-customizable and are able to run when they’re most needed. For example, you can: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Specify a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 of the week or time of the day,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along with a frequency, to ensure workflows complete your automation needs when it’s most convenient for the team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Save valuable time and resources by scheduling high-volume,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heavy processing workflows after business hours</a:t>
            </a:r>
            <a:b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Schedule workflows to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 as a service </a:t>
            </a:r>
            <a:r>
              <a:rPr lang="en-US" dirty="0"/>
              <a:t>continually while the PC is on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537" y="1465656"/>
            <a:ext cx="4282870" cy="406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982485"/>
      </p:ext>
    </p:extLst>
  </p:cSld>
  <p:clrMapOvr>
    <a:masterClrMapping/>
  </p:clrMapOvr>
</p:sld>
</file>

<file path=ppt/theme/theme1.xml><?xml version="1.0" encoding="utf-8"?>
<a:theme xmlns:a="http://schemas.openxmlformats.org/drawingml/2006/main" name="BT-Brand-Theme_ver1">
  <a:themeElements>
    <a:clrScheme name="KM_BT-framework-colour-palette">
      <a:dk1>
        <a:srgbClr val="000000"/>
      </a:dk1>
      <a:lt1>
        <a:sysClr val="window" lastClr="FFFFFF"/>
      </a:lt1>
      <a:dk2>
        <a:srgbClr val="BEE2DD"/>
      </a:dk2>
      <a:lt2>
        <a:srgbClr val="C1E5F4"/>
      </a:lt2>
      <a:accent1>
        <a:srgbClr val="0066CC"/>
      </a:accent1>
      <a:accent2>
        <a:srgbClr val="E5E3DF"/>
      </a:accent2>
      <a:accent3>
        <a:srgbClr val="009EB7"/>
      </a:accent3>
      <a:accent4>
        <a:srgbClr val="CEA100"/>
      </a:accent4>
      <a:accent5>
        <a:srgbClr val="C0167B"/>
      </a:accent5>
      <a:accent6>
        <a:srgbClr val="826FB0"/>
      </a:accent6>
      <a:hlink>
        <a:srgbClr val="0066CC"/>
      </a:hlink>
      <a:folHlink>
        <a:srgbClr val="80008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-amends-bt-framework_cd3" id="{58BE966E-7C91-6045-B50A-0BE0CCA19846}" vid="{27C979CC-1322-F440-BABA-E3B766B32E76}"/>
    </a:ext>
  </a:extLst>
</a:theme>
</file>

<file path=ppt/theme/theme2.xml><?xml version="1.0" encoding="utf-8"?>
<a:theme xmlns:a="http://schemas.openxmlformats.org/drawingml/2006/main" name="1_BT-Brand-Theme_ver1">
  <a:themeElements>
    <a:clrScheme name="KM_BT-framework-colour-palette">
      <a:dk1>
        <a:srgbClr val="000000"/>
      </a:dk1>
      <a:lt1>
        <a:sysClr val="window" lastClr="FFFFFF"/>
      </a:lt1>
      <a:dk2>
        <a:srgbClr val="BEE2DD"/>
      </a:dk2>
      <a:lt2>
        <a:srgbClr val="C1E5F4"/>
      </a:lt2>
      <a:accent1>
        <a:srgbClr val="0066CC"/>
      </a:accent1>
      <a:accent2>
        <a:srgbClr val="E5E3DF"/>
      </a:accent2>
      <a:accent3>
        <a:srgbClr val="009EB7"/>
      </a:accent3>
      <a:accent4>
        <a:srgbClr val="CEA100"/>
      </a:accent4>
      <a:accent5>
        <a:srgbClr val="C0167B"/>
      </a:accent5>
      <a:accent6>
        <a:srgbClr val="826FB0"/>
      </a:accent6>
      <a:hlink>
        <a:srgbClr val="0066CC"/>
      </a:hlink>
      <a:folHlink>
        <a:srgbClr val="80008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-amends-bt-framework_cd3" id="{58BE966E-7C91-6045-B50A-0BE0CCA19846}" vid="{27C979CC-1322-F440-BABA-E3B766B32E76}"/>
    </a:ext>
  </a:extLst>
</a:theme>
</file>

<file path=ppt/theme/theme3.xml><?xml version="1.0" encoding="utf-8"?>
<a:theme xmlns:a="http://schemas.openxmlformats.org/drawingml/2006/main" name="2_BT-Brand-Theme_ver1">
  <a:themeElements>
    <a:clrScheme name="KM_BT-framework-colour-palette">
      <a:dk1>
        <a:srgbClr val="000000"/>
      </a:dk1>
      <a:lt1>
        <a:sysClr val="window" lastClr="FFFFFF"/>
      </a:lt1>
      <a:dk2>
        <a:srgbClr val="BEE2DD"/>
      </a:dk2>
      <a:lt2>
        <a:srgbClr val="C1E5F4"/>
      </a:lt2>
      <a:accent1>
        <a:srgbClr val="0066CC"/>
      </a:accent1>
      <a:accent2>
        <a:srgbClr val="E5E3DF"/>
      </a:accent2>
      <a:accent3>
        <a:srgbClr val="009EB7"/>
      </a:accent3>
      <a:accent4>
        <a:srgbClr val="CEA100"/>
      </a:accent4>
      <a:accent5>
        <a:srgbClr val="C0167B"/>
      </a:accent5>
      <a:accent6>
        <a:srgbClr val="826FB0"/>
      </a:accent6>
      <a:hlink>
        <a:srgbClr val="0066CC"/>
      </a:hlink>
      <a:folHlink>
        <a:srgbClr val="80008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-amends-bt-framework_cd3" id="{58BE966E-7C91-6045-B50A-0BE0CCA19846}" vid="{27C979CC-1322-F440-BABA-E3B766B32E76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theme-amends-bt-framework_cd3</Template>
  <TotalTime>10355</TotalTime>
  <Words>1794</Words>
  <Application>Microsoft Office PowerPoint</Application>
  <PresentationFormat>Custom</PresentationFormat>
  <Paragraphs>331</Paragraphs>
  <Slides>32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Arial</vt:lpstr>
      <vt:lpstr>Lucida Sans</vt:lpstr>
      <vt:lpstr>Wingdings</vt:lpstr>
      <vt:lpstr>Calibri</vt:lpstr>
      <vt:lpstr>Courier New</vt:lpstr>
      <vt:lpstr>Lucida Sans Unicode</vt:lpstr>
      <vt:lpstr>BT-Brand-Theme_ver1</vt:lpstr>
      <vt:lpstr>1_BT-Brand-Theme_ver1</vt:lpstr>
      <vt:lpstr>2_BT-Brand-Theme_ver1</vt:lpstr>
      <vt:lpstr>PowerPoint Presentation</vt:lpstr>
      <vt:lpstr>Topics</vt:lpstr>
      <vt:lpstr>How Can Government Officials Streamline Their Workflow?</vt:lpstr>
      <vt:lpstr>Drive Change with Dispatcher Phoenix</vt:lpstr>
      <vt:lpstr>Dispatcher Phoenix is…</vt:lpstr>
      <vt:lpstr>Easily Create and Manage Workflows</vt:lpstr>
      <vt:lpstr>Optimize Workflows with LiveFlo</vt:lpstr>
      <vt:lpstr>Advanced Capture</vt:lpstr>
      <vt:lpstr>Schedule Workflows to run when you need them!</vt:lpstr>
      <vt:lpstr>Automated Document Processes  </vt:lpstr>
      <vt:lpstr>Improve Efficiencies with Intuitive Indexing</vt:lpstr>
      <vt:lpstr>Share Documents to Drive Collaboration </vt:lpstr>
      <vt:lpstr>Powerful Scalability</vt:lpstr>
      <vt:lpstr>Enhance Document &amp; Data Security  </vt:lpstr>
      <vt:lpstr>Government-Specific Use Cases</vt:lpstr>
      <vt:lpstr>Stop Illegal Copying of Sensitive Documents</vt:lpstr>
      <vt:lpstr>Organize Documents –  In a Single Step!</vt:lpstr>
      <vt:lpstr>Respond To Privacy Regulations with Automatic Redaction </vt:lpstr>
      <vt:lpstr>Streamline Document Handling with Barcode Processing</vt:lpstr>
      <vt:lpstr>Improved Scanning –  Right at the MFP</vt:lpstr>
      <vt:lpstr>Access Documents –  Instantly</vt:lpstr>
      <vt:lpstr>Automated Indexing For Future Retrieval</vt:lpstr>
      <vt:lpstr>Licensing</vt:lpstr>
      <vt:lpstr>Dispatcher Phoenix’s  Government Package</vt:lpstr>
      <vt:lpstr>Resources</vt:lpstr>
      <vt:lpstr>A Powerful Family of Solutions</vt:lpstr>
      <vt:lpstr>Get Started Quickly</vt:lpstr>
      <vt:lpstr>Resources Available to You</vt:lpstr>
      <vt:lpstr>MFP Simulator</vt:lpstr>
      <vt:lpstr>Helping You and Your Customers</vt:lpstr>
      <vt:lpstr>Thank You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TOMOKO KUWABARA</dc:creator>
  <cp:lastModifiedBy>Hayley Haspeslagh</cp:lastModifiedBy>
  <cp:revision>570</cp:revision>
  <cp:lastPrinted>2019-09-23T20:21:32Z</cp:lastPrinted>
  <dcterms:created xsi:type="dcterms:W3CDTF">2019-04-22T06:37:34Z</dcterms:created>
  <dcterms:modified xsi:type="dcterms:W3CDTF">2022-01-07T16:04:30Z</dcterms:modified>
</cp:coreProperties>
</file>