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94" r:id="rId1"/>
  </p:sldMasterIdLst>
  <p:notesMasterIdLst>
    <p:notesMasterId r:id="rId53"/>
  </p:notesMasterIdLst>
  <p:handoutMasterIdLst>
    <p:handoutMasterId r:id="rId54"/>
  </p:handoutMasterIdLst>
  <p:sldIdLst>
    <p:sldId id="256" r:id="rId2"/>
    <p:sldId id="1101" r:id="rId3"/>
    <p:sldId id="417" r:id="rId4"/>
    <p:sldId id="1110" r:id="rId5"/>
    <p:sldId id="1109" r:id="rId6"/>
    <p:sldId id="997" r:id="rId7"/>
    <p:sldId id="1027" r:id="rId8"/>
    <p:sldId id="1119" r:id="rId9"/>
    <p:sldId id="1120" r:id="rId10"/>
    <p:sldId id="1078" r:id="rId11"/>
    <p:sldId id="1035" r:id="rId12"/>
    <p:sldId id="1033" r:id="rId13"/>
    <p:sldId id="1036" r:id="rId14"/>
    <p:sldId id="1062" r:id="rId15"/>
    <p:sldId id="1102" r:id="rId16"/>
    <p:sldId id="1079" r:id="rId17"/>
    <p:sldId id="1071" r:id="rId18"/>
    <p:sldId id="1114" r:id="rId19"/>
    <p:sldId id="1115" r:id="rId20"/>
    <p:sldId id="1113" r:id="rId21"/>
    <p:sldId id="1072" r:id="rId22"/>
    <p:sldId id="1103" r:id="rId23"/>
    <p:sldId id="1104" r:id="rId24"/>
    <p:sldId id="1105" r:id="rId25"/>
    <p:sldId id="1106" r:id="rId26"/>
    <p:sldId id="1073" r:id="rId27"/>
    <p:sldId id="1074" r:id="rId28"/>
    <p:sldId id="1085" r:id="rId29"/>
    <p:sldId id="1086" r:id="rId30"/>
    <p:sldId id="1089" r:id="rId31"/>
    <p:sldId id="1100" r:id="rId32"/>
    <p:sldId id="1097" r:id="rId33"/>
    <p:sldId id="1107" r:id="rId34"/>
    <p:sldId id="1108" r:id="rId35"/>
    <p:sldId id="1047" r:id="rId36"/>
    <p:sldId id="1083" r:id="rId37"/>
    <p:sldId id="1084" r:id="rId38"/>
    <p:sldId id="1111" r:id="rId39"/>
    <p:sldId id="1068" r:id="rId40"/>
    <p:sldId id="1118" r:id="rId41"/>
    <p:sldId id="1053" r:id="rId42"/>
    <p:sldId id="1081" r:id="rId43"/>
    <p:sldId id="1112" r:id="rId44"/>
    <p:sldId id="1082" r:id="rId45"/>
    <p:sldId id="1070" r:id="rId46"/>
    <p:sldId id="1088" r:id="rId47"/>
    <p:sldId id="1090" r:id="rId48"/>
    <p:sldId id="1092" r:id="rId49"/>
    <p:sldId id="1093" r:id="rId50"/>
    <p:sldId id="1094" r:id="rId51"/>
    <p:sldId id="265" r:id="rId52"/>
  </p:sldIdLst>
  <p:sldSz cx="11520488" cy="6483350"/>
  <p:notesSz cx="6858000" cy="9144000"/>
  <p:embeddedFontLst>
    <p:embeddedFont>
      <p:font typeface="Calibri" panose="020F0502020204030204" pitchFamily="34" charset="0"/>
      <p:regular r:id="rId55"/>
      <p:bold r:id="rId56"/>
      <p:italic r:id="rId57"/>
      <p:boldItalic r:id="rId58"/>
    </p:embeddedFont>
    <p:embeddedFont>
      <p:font typeface="Lucida Sans Unicode" panose="020B0602030504020204" pitchFamily="34" charset="0"/>
      <p:regular r:id="rId59"/>
    </p:embeddedFont>
  </p:embeddedFontLst>
  <p:defaultTextStyle>
    <a:defPPr>
      <a:defRPr lang="en-US"/>
    </a:defPPr>
    <a:lvl1pPr marL="0" algn="l" defTabSz="1028644" rtl="0" eaLnBrk="1" latinLnBrk="0" hangingPunct="1">
      <a:defRPr sz="2016" kern="1200">
        <a:solidFill>
          <a:schemeClr val="tx1"/>
        </a:solidFill>
        <a:latin typeface="+mn-lt"/>
        <a:ea typeface="+mn-ea"/>
        <a:cs typeface="+mn-cs"/>
      </a:defRPr>
    </a:lvl1pPr>
    <a:lvl2pPr marL="514322" algn="l" defTabSz="1028644" rtl="0" eaLnBrk="1" latinLnBrk="0" hangingPunct="1">
      <a:defRPr sz="2016" kern="1200">
        <a:solidFill>
          <a:schemeClr val="tx1"/>
        </a:solidFill>
        <a:latin typeface="+mn-lt"/>
        <a:ea typeface="+mn-ea"/>
        <a:cs typeface="+mn-cs"/>
      </a:defRPr>
    </a:lvl2pPr>
    <a:lvl3pPr marL="1028644" algn="l" defTabSz="1028644" rtl="0" eaLnBrk="1" latinLnBrk="0" hangingPunct="1">
      <a:defRPr sz="2016" kern="1200">
        <a:solidFill>
          <a:schemeClr val="tx1"/>
        </a:solidFill>
        <a:latin typeface="+mn-lt"/>
        <a:ea typeface="+mn-ea"/>
        <a:cs typeface="+mn-cs"/>
      </a:defRPr>
    </a:lvl3pPr>
    <a:lvl4pPr marL="1542965" algn="l" defTabSz="1028644" rtl="0" eaLnBrk="1" latinLnBrk="0" hangingPunct="1">
      <a:defRPr sz="2016" kern="1200">
        <a:solidFill>
          <a:schemeClr val="tx1"/>
        </a:solidFill>
        <a:latin typeface="+mn-lt"/>
        <a:ea typeface="+mn-ea"/>
        <a:cs typeface="+mn-cs"/>
      </a:defRPr>
    </a:lvl4pPr>
    <a:lvl5pPr marL="2057287" algn="l" defTabSz="1028644" rtl="0" eaLnBrk="1" latinLnBrk="0" hangingPunct="1">
      <a:defRPr sz="2016" kern="1200">
        <a:solidFill>
          <a:schemeClr val="tx1"/>
        </a:solidFill>
        <a:latin typeface="+mn-lt"/>
        <a:ea typeface="+mn-ea"/>
        <a:cs typeface="+mn-cs"/>
      </a:defRPr>
    </a:lvl5pPr>
    <a:lvl6pPr marL="2571609" algn="l" defTabSz="1028644" rtl="0" eaLnBrk="1" latinLnBrk="0" hangingPunct="1">
      <a:defRPr sz="2016" kern="1200">
        <a:solidFill>
          <a:schemeClr val="tx1"/>
        </a:solidFill>
        <a:latin typeface="+mn-lt"/>
        <a:ea typeface="+mn-ea"/>
        <a:cs typeface="+mn-cs"/>
      </a:defRPr>
    </a:lvl6pPr>
    <a:lvl7pPr marL="3085931" algn="l" defTabSz="1028644" rtl="0" eaLnBrk="1" latinLnBrk="0" hangingPunct="1">
      <a:defRPr sz="2016" kern="1200">
        <a:solidFill>
          <a:schemeClr val="tx1"/>
        </a:solidFill>
        <a:latin typeface="+mn-lt"/>
        <a:ea typeface="+mn-ea"/>
        <a:cs typeface="+mn-cs"/>
      </a:defRPr>
    </a:lvl7pPr>
    <a:lvl8pPr marL="3600253" algn="l" defTabSz="1028644" rtl="0" eaLnBrk="1" latinLnBrk="0" hangingPunct="1">
      <a:defRPr sz="2016" kern="1200">
        <a:solidFill>
          <a:schemeClr val="tx1"/>
        </a:solidFill>
        <a:latin typeface="+mn-lt"/>
        <a:ea typeface="+mn-ea"/>
        <a:cs typeface="+mn-cs"/>
      </a:defRPr>
    </a:lvl8pPr>
    <a:lvl9pPr marL="4114575" algn="l" defTabSz="1028644" rtl="0" eaLnBrk="1" latinLnBrk="0" hangingPunct="1">
      <a:defRPr sz="201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3629">
          <p15:clr>
            <a:srgbClr val="A4A3A4"/>
          </p15:clr>
        </p15:guide>
        <p15:guide id="3" orient="horz" pos="1527">
          <p15:clr>
            <a:srgbClr val="A4A3A4"/>
          </p15:clr>
        </p15:guide>
        <p15:guide id="4" pos="511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erine" initials="C" lastIdx="65" clrIdx="0"/>
  <p:cmAuthor id="1" name="Hayley" initials="H" lastIdx="3" clrIdx="1"/>
  <p:cmAuthor id="2" name="Catherine Brill" initials="CB" lastIdx="66" clrIdx="2"/>
  <p:cmAuthor id="3" name="KMBS SEC" initials="KS" lastIdx="1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CBA"/>
    <a:srgbClr val="7E6878"/>
    <a:srgbClr val="FF5050"/>
    <a:srgbClr val="2F507D"/>
    <a:srgbClr val="80C7AA"/>
    <a:srgbClr val="629FD0"/>
    <a:srgbClr val="7BC3CF"/>
    <a:srgbClr val="E5E3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4" autoAdjust="0"/>
    <p:restoredTop sz="91570" autoAdjust="0"/>
  </p:normalViewPr>
  <p:slideViewPr>
    <p:cSldViewPr snapToGrid="0">
      <p:cViewPr varScale="1">
        <p:scale>
          <a:sx n="88" d="100"/>
          <a:sy n="88" d="100"/>
        </p:scale>
        <p:origin x="186" y="51"/>
      </p:cViewPr>
      <p:guideLst>
        <p:guide orient="horz" pos="2042"/>
        <p:guide pos="3629"/>
        <p:guide orient="horz" pos="1527"/>
        <p:guide pos="5114"/>
      </p:guideLst>
    </p:cSldViewPr>
  </p:slideViewPr>
  <p:notesTextViewPr>
    <p:cViewPr>
      <p:scale>
        <a:sx n="125" d="100"/>
        <a:sy n="125" d="100"/>
      </p:scale>
      <p:origin x="0" y="0"/>
    </p:cViewPr>
  </p:notesTextViewPr>
  <p:sorterViewPr>
    <p:cViewPr>
      <p:scale>
        <a:sx n="66" d="100"/>
        <a:sy n="66" d="100"/>
      </p:scale>
      <p:origin x="0" y="0"/>
    </p:cViewPr>
  </p:sorterViewPr>
  <p:notesViewPr>
    <p:cSldViewPr snapToGrid="0">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98966F-AB6D-A743-9D03-F49C1BF46B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08D1ADC-DC17-EA4D-B15B-958B00DD34B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dirty="0"/>
              <a:t>3/8/19</a:t>
            </a:r>
            <a:endParaRPr lang="en-US" dirty="0"/>
          </a:p>
        </p:txBody>
      </p:sp>
      <p:sp>
        <p:nvSpPr>
          <p:cNvPr id="4" name="Footer Placeholder 3">
            <a:extLst>
              <a:ext uri="{FF2B5EF4-FFF2-40B4-BE49-F238E27FC236}">
                <a16:creationId xmlns:a16="http://schemas.microsoft.com/office/drawing/2014/main" id="{95FE54E9-38C7-CA44-8456-75049679F3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7F86FDE-811C-8244-8140-3928B8A4861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57E131D-D64B-4441-A863-A43E77F2E649}" type="slidenum">
              <a:rPr lang="en-US" smtClean="0"/>
              <a:t>‹#›</a:t>
            </a:fld>
            <a:endParaRPr lang="en-US" dirty="0"/>
          </a:p>
        </p:txBody>
      </p:sp>
    </p:spTree>
    <p:extLst>
      <p:ext uri="{BB962C8B-B14F-4D97-AF65-F5344CB8AC3E}">
        <p14:creationId xmlns:p14="http://schemas.microsoft.com/office/powerpoint/2010/main" val="312975309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dirty="0"/>
              <a:t>3/8/19</a:t>
            </a:r>
            <a:endParaRPr lang="en-US" dirty="0"/>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56409-832E-E743-A903-6F881BC412CA}" type="slidenum">
              <a:rPr lang="en-US" smtClean="0"/>
              <a:t>‹#›</a:t>
            </a:fld>
            <a:endParaRPr lang="en-US" dirty="0"/>
          </a:p>
        </p:txBody>
      </p:sp>
    </p:spTree>
    <p:extLst>
      <p:ext uri="{BB962C8B-B14F-4D97-AF65-F5344CB8AC3E}">
        <p14:creationId xmlns:p14="http://schemas.microsoft.com/office/powerpoint/2010/main" val="379812467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5</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21</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22</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23</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24</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25</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27</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28</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29</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31</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32</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6</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33</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34</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dirty="0"/>
              <a:t>3/8/19</a:t>
            </a:r>
            <a:endParaRPr lang="en-US" dirty="0"/>
          </a:p>
        </p:txBody>
      </p:sp>
      <p:sp>
        <p:nvSpPr>
          <p:cNvPr id="5" name="Slide Number Placeholder 4"/>
          <p:cNvSpPr>
            <a:spLocks noGrp="1"/>
          </p:cNvSpPr>
          <p:nvPr>
            <p:ph type="sldNum" sz="quarter" idx="5"/>
          </p:nvPr>
        </p:nvSpPr>
        <p:spPr/>
        <p:txBody>
          <a:bodyPr/>
          <a:lstStyle/>
          <a:p>
            <a:fld id="{7EC56409-832E-E743-A903-6F881BC412CA}" type="slidenum">
              <a:rPr lang="en-US" smtClean="0"/>
              <a:t>36</a:t>
            </a:fld>
            <a:endParaRPr lang="en-US" dirty="0"/>
          </a:p>
        </p:txBody>
      </p:sp>
    </p:spTree>
    <p:extLst>
      <p:ext uri="{BB962C8B-B14F-4D97-AF65-F5344CB8AC3E}">
        <p14:creationId xmlns:p14="http://schemas.microsoft.com/office/powerpoint/2010/main" val="619859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dirty="0"/>
              <a:t>3/8/19</a:t>
            </a:r>
            <a:endParaRPr lang="en-US" dirty="0"/>
          </a:p>
        </p:txBody>
      </p:sp>
      <p:sp>
        <p:nvSpPr>
          <p:cNvPr id="5" name="Slide Number Placeholder 4"/>
          <p:cNvSpPr>
            <a:spLocks noGrp="1"/>
          </p:cNvSpPr>
          <p:nvPr>
            <p:ph type="sldNum" sz="quarter" idx="5"/>
          </p:nvPr>
        </p:nvSpPr>
        <p:spPr/>
        <p:txBody>
          <a:bodyPr/>
          <a:lstStyle/>
          <a:p>
            <a:fld id="{7EC56409-832E-E743-A903-6F881BC412CA}" type="slidenum">
              <a:rPr lang="en-US" smtClean="0"/>
              <a:t>42</a:t>
            </a:fld>
            <a:endParaRPr lang="en-US" dirty="0"/>
          </a:p>
        </p:txBody>
      </p:sp>
    </p:spTree>
    <p:extLst>
      <p:ext uri="{BB962C8B-B14F-4D97-AF65-F5344CB8AC3E}">
        <p14:creationId xmlns:p14="http://schemas.microsoft.com/office/powerpoint/2010/main" val="6198597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dirty="0"/>
              <a:t>3/8/19</a:t>
            </a:r>
            <a:endParaRPr lang="en-US" dirty="0"/>
          </a:p>
        </p:txBody>
      </p:sp>
      <p:sp>
        <p:nvSpPr>
          <p:cNvPr id="5" name="Slide Number Placeholder 4"/>
          <p:cNvSpPr>
            <a:spLocks noGrp="1"/>
          </p:cNvSpPr>
          <p:nvPr>
            <p:ph type="sldNum" sz="quarter" idx="5"/>
          </p:nvPr>
        </p:nvSpPr>
        <p:spPr/>
        <p:txBody>
          <a:bodyPr/>
          <a:lstStyle/>
          <a:p>
            <a:fld id="{7EC56409-832E-E743-A903-6F881BC412CA}" type="slidenum">
              <a:rPr lang="en-US" smtClean="0"/>
              <a:t>44</a:t>
            </a:fld>
            <a:endParaRPr lang="en-US" dirty="0"/>
          </a:p>
        </p:txBody>
      </p:sp>
    </p:spTree>
    <p:extLst>
      <p:ext uri="{BB962C8B-B14F-4D97-AF65-F5344CB8AC3E}">
        <p14:creationId xmlns:p14="http://schemas.microsoft.com/office/powerpoint/2010/main" val="3766104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47</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48</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49</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50</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7</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8</a:t>
            </a:fld>
            <a:endParaRPr lang="en-US" dirty="0"/>
          </a:p>
        </p:txBody>
      </p:sp>
    </p:spTree>
    <p:extLst>
      <p:ext uri="{BB962C8B-B14F-4D97-AF65-F5344CB8AC3E}">
        <p14:creationId xmlns:p14="http://schemas.microsoft.com/office/powerpoint/2010/main" val="1963948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9</a:t>
            </a:fld>
            <a:endParaRPr lang="en-US" dirty="0"/>
          </a:p>
        </p:txBody>
      </p:sp>
    </p:spTree>
    <p:extLst>
      <p:ext uri="{BB962C8B-B14F-4D97-AF65-F5344CB8AC3E}">
        <p14:creationId xmlns:p14="http://schemas.microsoft.com/office/powerpoint/2010/main" val="1416260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10</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11</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12</a:t>
            </a:fld>
            <a:endParaRPr lang="en-US" dirty="0"/>
          </a:p>
        </p:txBody>
      </p:sp>
    </p:spTree>
    <p:extLst>
      <p:ext uri="{BB962C8B-B14F-4D97-AF65-F5344CB8AC3E}">
        <p14:creationId xmlns:p14="http://schemas.microsoft.com/office/powerpoint/2010/main" val="156930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GB" dirty="0"/>
              <a:t>3/8/19</a:t>
            </a:r>
            <a:endParaRPr lang="en-US" dirty="0"/>
          </a:p>
        </p:txBody>
      </p:sp>
      <p:sp>
        <p:nvSpPr>
          <p:cNvPr id="5" name="Slide Number Placeholder 4"/>
          <p:cNvSpPr>
            <a:spLocks noGrp="1"/>
          </p:cNvSpPr>
          <p:nvPr>
            <p:ph type="sldNum" sz="quarter" idx="11"/>
          </p:nvPr>
        </p:nvSpPr>
        <p:spPr/>
        <p:txBody>
          <a:bodyPr/>
          <a:lstStyle/>
          <a:p>
            <a:fld id="{7EC56409-832E-E743-A903-6F881BC412CA}" type="slidenum">
              <a:rPr lang="en-US" smtClean="0"/>
              <a:t>13</a:t>
            </a:fld>
            <a:endParaRPr lang="en-US" dirty="0"/>
          </a:p>
        </p:txBody>
      </p:sp>
    </p:spTree>
    <p:extLst>
      <p:ext uri="{BB962C8B-B14F-4D97-AF65-F5344CB8AC3E}">
        <p14:creationId xmlns:p14="http://schemas.microsoft.com/office/powerpoint/2010/main" val="15693097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microsoft.com/office/2007/relationships/hdphoto" Target="../media/hdphoto1.wdp"/><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8000" y="1224000"/>
            <a:ext cx="5760000" cy="1584000"/>
          </a:xfrm>
        </p:spPr>
        <p:txBody>
          <a:bodyPr anchor="b" anchorCtr="0">
            <a:normAutofit/>
          </a:bodyPr>
          <a:lstStyle>
            <a:lvl1pPr algn="l">
              <a:defRPr sz="3200" cap="none">
                <a:latin typeface="Lucida Sans Unicode" panose="020B0602030504020204" pitchFamily="34" charset="0"/>
                <a:cs typeface="Lucida Sans Unicode" panose="020B0602030504020204" pitchFamily="34" charset="0"/>
              </a:defRPr>
            </a:lvl1pPr>
          </a:lstStyle>
          <a:p>
            <a:r>
              <a:rPr lang="en-US" dirty="0"/>
              <a:t>Add your document title into this box </a:t>
            </a:r>
          </a:p>
        </p:txBody>
      </p:sp>
      <p:sp>
        <p:nvSpPr>
          <p:cNvPr id="6" name="Slide Number Placeholder 5"/>
          <p:cNvSpPr>
            <a:spLocks noGrp="1"/>
          </p:cNvSpPr>
          <p:nvPr>
            <p:ph type="sldNum" sz="quarter" idx="12"/>
          </p:nvPr>
        </p:nvSpPr>
        <p:spPr>
          <a:xfrm>
            <a:off x="11059188" y="6160111"/>
            <a:ext cx="419711" cy="231310"/>
          </a:xfrm>
          <a:prstGeom prst="rect">
            <a:avLst/>
          </a:prstGeom>
        </p:spPr>
        <p:txBody>
          <a:bodyPr/>
          <a:lstStyle>
            <a:lvl1pPr algn="l">
              <a:defRPr sz="1100"/>
            </a:lvl1pPr>
          </a:lstStyle>
          <a:p>
            <a:fld id="{DC072636-299A-6C46-A669-0ADFB831C07C}" type="slidenum">
              <a:rPr lang="en-US" smtClean="0"/>
              <a:pPr/>
              <a:t>‹#›</a:t>
            </a:fld>
            <a:endParaRPr lang="en-US" dirty="0"/>
          </a:p>
        </p:txBody>
      </p:sp>
      <p:pic>
        <p:nvPicPr>
          <p:cNvPr id="11" name="Picture 10">
            <a:extLst>
              <a:ext uri="{FF2B5EF4-FFF2-40B4-BE49-F238E27FC236}">
                <a16:creationId xmlns:a16="http://schemas.microsoft.com/office/drawing/2014/main" id="{B6CA243A-AF94-4046-84FE-8EB37D6795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2084" y="0"/>
            <a:ext cx="1156815" cy="789769"/>
          </a:xfrm>
          <a:prstGeom prst="rect">
            <a:avLst/>
          </a:prstGeom>
        </p:spPr>
      </p:pic>
      <p:pic>
        <p:nvPicPr>
          <p:cNvPr id="14" name="Picture 13">
            <a:extLst>
              <a:ext uri="{FF2B5EF4-FFF2-40B4-BE49-F238E27FC236}">
                <a16:creationId xmlns:a16="http://schemas.microsoft.com/office/drawing/2014/main" id="{0854886D-7BBD-D241-B213-4ABBEBA26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849" y="6208867"/>
            <a:ext cx="1624677" cy="133797"/>
          </a:xfrm>
          <a:prstGeom prst="rect">
            <a:avLst/>
          </a:prstGeom>
        </p:spPr>
      </p:pic>
      <p:sp>
        <p:nvSpPr>
          <p:cNvPr id="22" name="Subtitle 2">
            <a:extLst>
              <a:ext uri="{FF2B5EF4-FFF2-40B4-BE49-F238E27FC236}">
                <a16:creationId xmlns:a16="http://schemas.microsoft.com/office/drawing/2014/main" id="{F5EC2CA6-AFC2-EC4A-8527-C5B9EDA8D5EA}"/>
              </a:ext>
            </a:extLst>
          </p:cNvPr>
          <p:cNvSpPr txBox="1">
            <a:spLocks/>
          </p:cNvSpPr>
          <p:nvPr userDrawn="1"/>
        </p:nvSpPr>
        <p:spPr>
          <a:xfrm>
            <a:off x="9686003" y="6227010"/>
            <a:ext cx="1272161" cy="172800"/>
          </a:xfrm>
          <a:prstGeom prst="rect">
            <a:avLst/>
          </a:prstGeom>
        </p:spPr>
        <p:txBody>
          <a:bodyPr vert="horz" lIns="0" tIns="0" rIns="0" bIns="0" rtlCol="0">
            <a:normAutofit/>
          </a:bodyPr>
          <a:lstStyle>
            <a:lvl1pPr marL="0" indent="0" algn="l" defTabSz="864017" rtl="0" eaLnBrk="1" latinLnBrk="0" hangingPunct="1">
              <a:lnSpc>
                <a:spcPct val="110000"/>
              </a:lnSpc>
              <a:spcBef>
                <a:spcPts val="945"/>
              </a:spcBef>
              <a:buClr>
                <a:schemeClr val="accent1"/>
              </a:buClr>
              <a:buFont typeface="Arial" panose="020B0604020202020204" pitchFamily="34" charset="0"/>
              <a:buNone/>
              <a:defRPr sz="1400" kern="1200">
                <a:solidFill>
                  <a:schemeClr val="tx1"/>
                </a:solidFill>
                <a:latin typeface="+mn-lt"/>
                <a:ea typeface="+mn-ea"/>
                <a:cs typeface="+mn-cs"/>
              </a:defRPr>
            </a:lvl1pPr>
            <a:lvl2pPr marL="432008" indent="0" algn="ctr" defTabSz="864017" rtl="0" eaLnBrk="1" latinLnBrk="0" hangingPunct="1">
              <a:lnSpc>
                <a:spcPct val="110000"/>
              </a:lnSpc>
              <a:spcBef>
                <a:spcPts val="400"/>
              </a:spcBef>
              <a:buClr>
                <a:schemeClr val="accent1"/>
              </a:buClr>
              <a:buFont typeface="Arial" panose="020B0604020202020204" pitchFamily="34" charset="0"/>
              <a:buNone/>
              <a:defRPr sz="1890" kern="1200">
                <a:solidFill>
                  <a:schemeClr val="tx1"/>
                </a:solidFill>
                <a:latin typeface="+mn-lt"/>
                <a:ea typeface="+mn-ea"/>
                <a:cs typeface="+mn-cs"/>
              </a:defRPr>
            </a:lvl2pPr>
            <a:lvl3pPr marL="864017" indent="0" algn="ctr" defTabSz="864017" rtl="0" eaLnBrk="1" latinLnBrk="0" hangingPunct="1">
              <a:lnSpc>
                <a:spcPct val="110000"/>
              </a:lnSpc>
              <a:spcBef>
                <a:spcPts val="472"/>
              </a:spcBef>
              <a:buClr>
                <a:schemeClr val="accent1"/>
              </a:buClr>
              <a:buFont typeface="Courier New" panose="02070309020205020404" pitchFamily="49" charset="0"/>
              <a:buNone/>
              <a:defRPr sz="1701" kern="1200">
                <a:solidFill>
                  <a:schemeClr val="tx1"/>
                </a:solidFill>
                <a:latin typeface="+mn-lt"/>
                <a:ea typeface="+mn-ea"/>
                <a:cs typeface="+mn-cs"/>
              </a:defRPr>
            </a:lvl3pPr>
            <a:lvl4pPr marL="1296025" indent="0" algn="ctr" defTabSz="864017" rtl="0" eaLnBrk="1" latinLnBrk="0" hangingPunct="1">
              <a:lnSpc>
                <a:spcPct val="110000"/>
              </a:lnSpc>
              <a:spcBef>
                <a:spcPts val="472"/>
              </a:spcBef>
              <a:buClr>
                <a:schemeClr val="accent1"/>
              </a:buClr>
              <a:buFont typeface="Wingdings" pitchFamily="2" charset="2"/>
              <a:buNone/>
              <a:defRPr sz="1512" kern="1200">
                <a:solidFill>
                  <a:schemeClr val="tx1"/>
                </a:solidFill>
                <a:latin typeface="+mn-lt"/>
                <a:ea typeface="+mn-ea"/>
                <a:cs typeface="+mn-cs"/>
              </a:defRPr>
            </a:lvl4pPr>
            <a:lvl5pPr marL="1728033" indent="0" algn="ctr" defTabSz="864017" rtl="0" eaLnBrk="1" latinLnBrk="0" hangingPunct="1">
              <a:lnSpc>
                <a:spcPct val="110000"/>
              </a:lnSpc>
              <a:spcBef>
                <a:spcPts val="472"/>
              </a:spcBef>
              <a:buClr>
                <a:schemeClr val="accent1"/>
              </a:buClr>
              <a:buFont typeface="Arial" panose="020B0604020202020204" pitchFamily="34" charset="0"/>
              <a:buNone/>
              <a:defRPr sz="1512" kern="1200">
                <a:solidFill>
                  <a:schemeClr val="tx1"/>
                </a:solidFill>
                <a:latin typeface="+mn-lt"/>
                <a:ea typeface="+mn-ea"/>
                <a:cs typeface="+mn-cs"/>
              </a:defRPr>
            </a:lvl5pPr>
            <a:lvl6pPr marL="2160041"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6pPr>
            <a:lvl7pPr marL="2592050"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7pPr>
            <a:lvl8pPr marL="3024058"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8pPr>
            <a:lvl9pPr marL="3456066"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9pPr>
          </a:lstStyle>
          <a:p>
            <a:r>
              <a:rPr lang="en-US" sz="900" cap="all" baseline="0" dirty="0"/>
              <a:t>© Konica Minolta</a:t>
            </a:r>
          </a:p>
        </p:txBody>
      </p:sp>
      <p:sp>
        <p:nvSpPr>
          <p:cNvPr id="23" name="Text Placeholder 16">
            <a:extLst>
              <a:ext uri="{FF2B5EF4-FFF2-40B4-BE49-F238E27FC236}">
                <a16:creationId xmlns:a16="http://schemas.microsoft.com/office/drawing/2014/main" id="{406CE4D4-48D7-E841-905B-F56F8FA03C29}"/>
              </a:ext>
            </a:extLst>
          </p:cNvPr>
          <p:cNvSpPr>
            <a:spLocks noGrp="1"/>
          </p:cNvSpPr>
          <p:nvPr>
            <p:ph type="body" sz="quarter" idx="14" hasCustomPrompt="1"/>
          </p:nvPr>
        </p:nvSpPr>
        <p:spPr>
          <a:xfrm>
            <a:off x="820849" y="3033039"/>
            <a:ext cx="5767151" cy="934716"/>
          </a:xfrm>
        </p:spPr>
        <p:txBody>
          <a:bodyPr>
            <a:normAutofit/>
          </a:bodyPr>
          <a:lstStyle>
            <a:lvl1pPr marL="0" indent="0">
              <a:buNone/>
              <a:defRPr sz="1800" b="1" cap="none" baseline="0">
                <a:solidFill>
                  <a:schemeClr val="tx1"/>
                </a:solidFill>
                <a:latin typeface="Lucida Sans Unicode" panose="020B0602030504020204" pitchFamily="34" charset="0"/>
                <a:cs typeface="Lucida Sans Unicode" panose="020B0602030504020204" pitchFamily="34" charset="0"/>
              </a:defRPr>
            </a:lvl1pPr>
          </a:lstStyle>
          <a:p>
            <a:pPr lvl="0"/>
            <a:r>
              <a:rPr lang="en-US" dirty="0"/>
              <a:t>Add your optional sub-title into this box</a:t>
            </a:r>
          </a:p>
        </p:txBody>
      </p:sp>
      <p:pic>
        <p:nvPicPr>
          <p:cNvPr id="10" name="図 9">
            <a:extLst>
              <a:ext uri="{FF2B5EF4-FFF2-40B4-BE49-F238E27FC236}">
                <a16:creationId xmlns:a16="http://schemas.microsoft.com/office/drawing/2014/main" id="{C896B5DD-3A6E-49E0-8C5A-9297BDBCF5AA}"/>
              </a:ext>
            </a:extLst>
          </p:cNvPr>
          <p:cNvPicPr>
            <a:picLocks noChangeAspect="1"/>
          </p:cNvPicPr>
          <p:nvPr userDrawn="1"/>
        </p:nvPicPr>
        <p:blipFill>
          <a:blip r:embed="rId4" cstate="print">
            <a:duotone>
              <a:prstClr val="black"/>
              <a:schemeClr val="bg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7423639" y="809537"/>
            <a:ext cx="2639868" cy="4864275"/>
          </a:xfrm>
          <a:prstGeom prst="rect">
            <a:avLst/>
          </a:prstGeom>
        </p:spPr>
      </p:pic>
      <p:pic>
        <p:nvPicPr>
          <p:cNvPr id="9" name="Picture 2" descr="D:\Illustration\logos\SEC\sec2017_cropped.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31457" y="6067455"/>
            <a:ext cx="543854" cy="3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737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7CCE050-00CC-0F4E-BCF6-07C35C6DD4FB}"/>
              </a:ext>
            </a:extLst>
          </p:cNvPr>
          <p:cNvSpPr/>
          <p:nvPr/>
        </p:nvSpPr>
        <p:spPr>
          <a:xfrm>
            <a:off x="0" y="0"/>
            <a:ext cx="4716000" cy="6483350"/>
          </a:xfrm>
          <a:prstGeom prst="rect">
            <a:avLst/>
          </a:prstGeom>
          <a:solidFill>
            <a:srgbClr val="E5E3D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828000" y="1112512"/>
            <a:ext cx="3564000" cy="1486800"/>
          </a:xfrm>
        </p:spPr>
        <p:txBody>
          <a:bodyPr anchor="ctr" anchorCtr="0">
            <a:normAutofit/>
          </a:bodyPr>
          <a:lstStyle>
            <a:lvl1pPr algn="l">
              <a:defRPr sz="2200" cap="none">
                <a:solidFill>
                  <a:schemeClr val="tx1"/>
                </a:solidFill>
                <a:latin typeface="Lucida Sans Unicode" panose="020B0602030504020204" pitchFamily="34" charset="0"/>
                <a:cs typeface="Lucida Sans Unicode" panose="020B0602030504020204" pitchFamily="34" charset="0"/>
              </a:defRPr>
            </a:lvl1pPr>
          </a:lstStyle>
          <a:p>
            <a:r>
              <a:rPr lang="en-US" dirty="0"/>
              <a:t>Add your section title into this box </a:t>
            </a:r>
          </a:p>
        </p:txBody>
      </p:sp>
      <p:sp>
        <p:nvSpPr>
          <p:cNvPr id="12" name="Text Placeholder 3">
            <a:extLst>
              <a:ext uri="{FF2B5EF4-FFF2-40B4-BE49-F238E27FC236}">
                <a16:creationId xmlns:a16="http://schemas.microsoft.com/office/drawing/2014/main" id="{23DD1255-DAEB-2949-B192-4855648B7857}"/>
              </a:ext>
            </a:extLst>
          </p:cNvPr>
          <p:cNvSpPr>
            <a:spLocks noGrp="1"/>
          </p:cNvSpPr>
          <p:nvPr>
            <p:ph type="body" sz="quarter" idx="13" hasCustomPrompt="1"/>
          </p:nvPr>
        </p:nvSpPr>
        <p:spPr>
          <a:xfrm>
            <a:off x="6735763" y="2200275"/>
            <a:ext cx="2682875" cy="2443163"/>
          </a:xfrm>
        </p:spPr>
        <p:txBody>
          <a:bodyPr/>
          <a:lstStyle>
            <a:lvl1pPr marL="0" indent="0">
              <a:buNone/>
              <a:defRPr>
                <a:solidFill>
                  <a:schemeClr val="accent1"/>
                </a:solidFill>
              </a:defRPr>
            </a:lvl1pPr>
          </a:lstStyle>
          <a:p>
            <a:pPr lvl="0"/>
            <a:r>
              <a:rPr lang="en-US" dirty="0"/>
              <a:t>These slides look best when they have an image, to add an image use the ‘Format Background’ or ‘Slide Background’ option.</a:t>
            </a:r>
          </a:p>
          <a:p>
            <a:pPr lvl="0"/>
            <a:r>
              <a:rPr lang="en-US" dirty="0"/>
              <a:t>Then delete this instruction box</a:t>
            </a:r>
          </a:p>
        </p:txBody>
      </p:sp>
      <p:pic>
        <p:nvPicPr>
          <p:cNvPr id="20" name="Picture 10">
            <a:extLst>
              <a:ext uri="{FF2B5EF4-FFF2-40B4-BE49-F238E27FC236}">
                <a16:creationId xmlns:a16="http://schemas.microsoft.com/office/drawing/2014/main" id="{4836E8A5-8E6F-4960-8477-D3938C9853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084" y="0"/>
            <a:ext cx="1156815" cy="789769"/>
          </a:xfrm>
          <a:prstGeom prst="rect">
            <a:avLst/>
          </a:prstGeom>
        </p:spPr>
      </p:pic>
      <p:sp>
        <p:nvSpPr>
          <p:cNvPr id="9" name="Slide Number Placeholder 5">
            <a:extLst>
              <a:ext uri="{FF2B5EF4-FFF2-40B4-BE49-F238E27FC236}">
                <a16:creationId xmlns:a16="http://schemas.microsoft.com/office/drawing/2014/main" id="{016ECBF6-BDB4-45CB-AD46-C7650B6C00C2}"/>
              </a:ext>
            </a:extLst>
          </p:cNvPr>
          <p:cNvSpPr>
            <a:spLocks noGrp="1"/>
          </p:cNvSpPr>
          <p:nvPr>
            <p:ph type="sldNum" sz="quarter" idx="12"/>
          </p:nvPr>
        </p:nvSpPr>
        <p:spPr>
          <a:xfrm>
            <a:off x="11059188" y="6160111"/>
            <a:ext cx="419711" cy="231310"/>
          </a:xfrm>
          <a:prstGeom prst="rect">
            <a:avLst/>
          </a:prstGeom>
        </p:spPr>
        <p:txBody>
          <a:bodyPr/>
          <a:lstStyle>
            <a:lvl1pPr algn="l">
              <a:defRPr sz="1100"/>
            </a:lvl1pPr>
          </a:lstStyle>
          <a:p>
            <a:fld id="{DC072636-299A-6C46-A669-0ADFB831C07C}" type="slidenum">
              <a:rPr lang="en-US" smtClean="0"/>
              <a:pPr/>
              <a:t>‹#›</a:t>
            </a:fld>
            <a:endParaRPr lang="en-US" dirty="0"/>
          </a:p>
        </p:txBody>
      </p:sp>
      <p:sp>
        <p:nvSpPr>
          <p:cNvPr id="11" name="Subtitle 2">
            <a:extLst>
              <a:ext uri="{FF2B5EF4-FFF2-40B4-BE49-F238E27FC236}">
                <a16:creationId xmlns:a16="http://schemas.microsoft.com/office/drawing/2014/main" id="{F3D867D3-7373-4F51-BB58-FB730F4DA8E4}"/>
              </a:ext>
            </a:extLst>
          </p:cNvPr>
          <p:cNvSpPr txBox="1">
            <a:spLocks/>
          </p:cNvSpPr>
          <p:nvPr userDrawn="1"/>
        </p:nvSpPr>
        <p:spPr>
          <a:xfrm>
            <a:off x="9686003" y="6227010"/>
            <a:ext cx="1272161" cy="172800"/>
          </a:xfrm>
          <a:prstGeom prst="rect">
            <a:avLst/>
          </a:prstGeom>
        </p:spPr>
        <p:txBody>
          <a:bodyPr vert="horz" lIns="0" tIns="0" rIns="0" bIns="0" rtlCol="0">
            <a:normAutofit/>
          </a:bodyPr>
          <a:lstStyle>
            <a:lvl1pPr marL="0" indent="0" algn="l" defTabSz="864017" rtl="0" eaLnBrk="1" latinLnBrk="0" hangingPunct="1">
              <a:lnSpc>
                <a:spcPct val="110000"/>
              </a:lnSpc>
              <a:spcBef>
                <a:spcPts val="945"/>
              </a:spcBef>
              <a:buClr>
                <a:schemeClr val="accent1"/>
              </a:buClr>
              <a:buFont typeface="Arial" panose="020B0604020202020204" pitchFamily="34" charset="0"/>
              <a:buNone/>
              <a:defRPr sz="1400" kern="1200">
                <a:solidFill>
                  <a:schemeClr val="tx1"/>
                </a:solidFill>
                <a:latin typeface="+mn-lt"/>
                <a:ea typeface="+mn-ea"/>
                <a:cs typeface="+mn-cs"/>
              </a:defRPr>
            </a:lvl1pPr>
            <a:lvl2pPr marL="432008" indent="0" algn="ctr" defTabSz="864017" rtl="0" eaLnBrk="1" latinLnBrk="0" hangingPunct="1">
              <a:lnSpc>
                <a:spcPct val="110000"/>
              </a:lnSpc>
              <a:spcBef>
                <a:spcPts val="400"/>
              </a:spcBef>
              <a:buClr>
                <a:schemeClr val="accent1"/>
              </a:buClr>
              <a:buFont typeface="Arial" panose="020B0604020202020204" pitchFamily="34" charset="0"/>
              <a:buNone/>
              <a:defRPr sz="1890" kern="1200">
                <a:solidFill>
                  <a:schemeClr val="tx1"/>
                </a:solidFill>
                <a:latin typeface="+mn-lt"/>
                <a:ea typeface="+mn-ea"/>
                <a:cs typeface="+mn-cs"/>
              </a:defRPr>
            </a:lvl2pPr>
            <a:lvl3pPr marL="864017" indent="0" algn="ctr" defTabSz="864017" rtl="0" eaLnBrk="1" latinLnBrk="0" hangingPunct="1">
              <a:lnSpc>
                <a:spcPct val="110000"/>
              </a:lnSpc>
              <a:spcBef>
                <a:spcPts val="472"/>
              </a:spcBef>
              <a:buClr>
                <a:schemeClr val="accent1"/>
              </a:buClr>
              <a:buFont typeface="Courier New" panose="02070309020205020404" pitchFamily="49" charset="0"/>
              <a:buNone/>
              <a:defRPr sz="1701" kern="1200">
                <a:solidFill>
                  <a:schemeClr val="tx1"/>
                </a:solidFill>
                <a:latin typeface="+mn-lt"/>
                <a:ea typeface="+mn-ea"/>
                <a:cs typeface="+mn-cs"/>
              </a:defRPr>
            </a:lvl3pPr>
            <a:lvl4pPr marL="1296025" indent="0" algn="ctr" defTabSz="864017" rtl="0" eaLnBrk="1" latinLnBrk="0" hangingPunct="1">
              <a:lnSpc>
                <a:spcPct val="110000"/>
              </a:lnSpc>
              <a:spcBef>
                <a:spcPts val="472"/>
              </a:spcBef>
              <a:buClr>
                <a:schemeClr val="accent1"/>
              </a:buClr>
              <a:buFont typeface="Wingdings" pitchFamily="2" charset="2"/>
              <a:buNone/>
              <a:defRPr sz="1512" kern="1200">
                <a:solidFill>
                  <a:schemeClr val="tx1"/>
                </a:solidFill>
                <a:latin typeface="+mn-lt"/>
                <a:ea typeface="+mn-ea"/>
                <a:cs typeface="+mn-cs"/>
              </a:defRPr>
            </a:lvl4pPr>
            <a:lvl5pPr marL="1728033" indent="0" algn="ctr" defTabSz="864017" rtl="0" eaLnBrk="1" latinLnBrk="0" hangingPunct="1">
              <a:lnSpc>
                <a:spcPct val="110000"/>
              </a:lnSpc>
              <a:spcBef>
                <a:spcPts val="472"/>
              </a:spcBef>
              <a:buClr>
                <a:schemeClr val="accent1"/>
              </a:buClr>
              <a:buFont typeface="Arial" panose="020B0604020202020204" pitchFamily="34" charset="0"/>
              <a:buNone/>
              <a:defRPr sz="1512" kern="1200">
                <a:solidFill>
                  <a:schemeClr val="tx1"/>
                </a:solidFill>
                <a:latin typeface="+mn-lt"/>
                <a:ea typeface="+mn-ea"/>
                <a:cs typeface="+mn-cs"/>
              </a:defRPr>
            </a:lvl5pPr>
            <a:lvl6pPr marL="2160041"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6pPr>
            <a:lvl7pPr marL="2592050"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7pPr>
            <a:lvl8pPr marL="3024058"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8pPr>
            <a:lvl9pPr marL="3456066"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9pPr>
          </a:lstStyle>
          <a:p>
            <a:r>
              <a:rPr lang="en-US" sz="900" cap="all" baseline="0" dirty="0"/>
              <a:t>© Konica Minolta</a:t>
            </a:r>
          </a:p>
        </p:txBody>
      </p:sp>
    </p:spTree>
    <p:extLst>
      <p:ext uri="{BB962C8B-B14F-4D97-AF65-F5344CB8AC3E}">
        <p14:creationId xmlns:p14="http://schemas.microsoft.com/office/powerpoint/2010/main" val="1120934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Blue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201" y="1836000"/>
            <a:ext cx="6336000" cy="411362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7" name="Title 1">
            <a:extLst>
              <a:ext uri="{FF2B5EF4-FFF2-40B4-BE49-F238E27FC236}">
                <a16:creationId xmlns:a16="http://schemas.microsoft.com/office/drawing/2014/main" id="{B831CBE3-B43D-4071-96C3-C3BB707B27D9}"/>
              </a:ext>
            </a:extLst>
          </p:cNvPr>
          <p:cNvSpPr>
            <a:spLocks noGrp="1"/>
          </p:cNvSpPr>
          <p:nvPr>
            <p:ph type="title" hasCustomPrompt="1"/>
          </p:nvPr>
        </p:nvSpPr>
        <p:spPr>
          <a:xfrm>
            <a:off x="835201" y="185912"/>
            <a:ext cx="7056072" cy="695624"/>
          </a:xfrm>
        </p:spPr>
        <p:txBody>
          <a:bodyPr/>
          <a:lstStyle>
            <a:lvl1pPr>
              <a:defRPr cap="none">
                <a:latin typeface="Lucida Sans Unicode" panose="020B0602030504020204" pitchFamily="34" charset="0"/>
                <a:cs typeface="Lucida Sans Unicode" panose="020B0602030504020204" pitchFamily="34" charset="0"/>
              </a:defRPr>
            </a:lvl1pPr>
          </a:lstStyle>
          <a:p>
            <a:r>
              <a:rPr lang="en-US" dirty="0"/>
              <a:t>Click to edit master title style</a:t>
            </a:r>
            <a:br>
              <a:rPr lang="en-US" dirty="0"/>
            </a:br>
            <a:endParaRPr lang="en-US" dirty="0"/>
          </a:p>
        </p:txBody>
      </p:sp>
      <p:sp>
        <p:nvSpPr>
          <p:cNvPr id="7" name="正方形/長方形 6">
            <a:extLst>
              <a:ext uri="{FF2B5EF4-FFF2-40B4-BE49-F238E27FC236}">
                <a16:creationId xmlns:a16="http://schemas.microsoft.com/office/drawing/2014/main" id="{56D050AC-9092-49AA-A509-5A2852E56AF4}"/>
              </a:ext>
            </a:extLst>
          </p:cNvPr>
          <p:cNvSpPr/>
          <p:nvPr userDrawn="1"/>
        </p:nvSpPr>
        <p:spPr>
          <a:xfrm>
            <a:off x="0" y="0"/>
            <a:ext cx="137160" cy="6483350"/>
          </a:xfrm>
          <a:prstGeom prst="rect">
            <a:avLst/>
          </a:prstGeom>
          <a:solidFill>
            <a:srgbClr val="E5E3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9" name="Picture 10">
            <a:extLst>
              <a:ext uri="{FF2B5EF4-FFF2-40B4-BE49-F238E27FC236}">
                <a16:creationId xmlns:a16="http://schemas.microsoft.com/office/drawing/2014/main" id="{D23B59F4-124A-45FA-904F-0504555B12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084" y="0"/>
            <a:ext cx="1156815" cy="789769"/>
          </a:xfrm>
          <a:prstGeom prst="rect">
            <a:avLst/>
          </a:prstGeom>
        </p:spPr>
      </p:pic>
      <p:sp>
        <p:nvSpPr>
          <p:cNvPr id="8" name="Slide Number Placeholder 5">
            <a:extLst>
              <a:ext uri="{FF2B5EF4-FFF2-40B4-BE49-F238E27FC236}">
                <a16:creationId xmlns:a16="http://schemas.microsoft.com/office/drawing/2014/main" id="{1F2B409D-1C14-4283-87E4-3854D371E392}"/>
              </a:ext>
            </a:extLst>
          </p:cNvPr>
          <p:cNvSpPr>
            <a:spLocks noGrp="1"/>
          </p:cNvSpPr>
          <p:nvPr>
            <p:ph type="sldNum" sz="quarter" idx="12"/>
          </p:nvPr>
        </p:nvSpPr>
        <p:spPr>
          <a:xfrm>
            <a:off x="11059188" y="6160111"/>
            <a:ext cx="419711" cy="231310"/>
          </a:xfrm>
          <a:prstGeom prst="rect">
            <a:avLst/>
          </a:prstGeom>
        </p:spPr>
        <p:txBody>
          <a:bodyPr/>
          <a:lstStyle>
            <a:lvl1pPr algn="l">
              <a:defRPr sz="1100"/>
            </a:lvl1pPr>
          </a:lstStyle>
          <a:p>
            <a:fld id="{DC072636-299A-6C46-A669-0ADFB831C07C}" type="slidenum">
              <a:rPr lang="en-US" smtClean="0"/>
              <a:pPr/>
              <a:t>‹#›</a:t>
            </a:fld>
            <a:endParaRPr lang="en-US" dirty="0"/>
          </a:p>
        </p:txBody>
      </p:sp>
      <p:sp>
        <p:nvSpPr>
          <p:cNvPr id="10" name="Subtitle 2">
            <a:extLst>
              <a:ext uri="{FF2B5EF4-FFF2-40B4-BE49-F238E27FC236}">
                <a16:creationId xmlns:a16="http://schemas.microsoft.com/office/drawing/2014/main" id="{6C218593-2F40-472D-A4DF-ACF0D19C03FA}"/>
              </a:ext>
            </a:extLst>
          </p:cNvPr>
          <p:cNvSpPr txBox="1">
            <a:spLocks/>
          </p:cNvSpPr>
          <p:nvPr userDrawn="1"/>
        </p:nvSpPr>
        <p:spPr>
          <a:xfrm>
            <a:off x="9686003" y="6227010"/>
            <a:ext cx="1272161" cy="172800"/>
          </a:xfrm>
          <a:prstGeom prst="rect">
            <a:avLst/>
          </a:prstGeom>
        </p:spPr>
        <p:txBody>
          <a:bodyPr vert="horz" lIns="0" tIns="0" rIns="0" bIns="0" rtlCol="0">
            <a:normAutofit/>
          </a:bodyPr>
          <a:lstStyle>
            <a:lvl1pPr marL="0" indent="0" algn="l" defTabSz="864017" rtl="0" eaLnBrk="1" latinLnBrk="0" hangingPunct="1">
              <a:lnSpc>
                <a:spcPct val="110000"/>
              </a:lnSpc>
              <a:spcBef>
                <a:spcPts val="945"/>
              </a:spcBef>
              <a:buClr>
                <a:schemeClr val="accent1"/>
              </a:buClr>
              <a:buFont typeface="Arial" panose="020B0604020202020204" pitchFamily="34" charset="0"/>
              <a:buNone/>
              <a:defRPr sz="1400" kern="1200">
                <a:solidFill>
                  <a:schemeClr val="tx1"/>
                </a:solidFill>
                <a:latin typeface="+mn-lt"/>
                <a:ea typeface="+mn-ea"/>
                <a:cs typeface="+mn-cs"/>
              </a:defRPr>
            </a:lvl1pPr>
            <a:lvl2pPr marL="432008" indent="0" algn="ctr" defTabSz="864017" rtl="0" eaLnBrk="1" latinLnBrk="0" hangingPunct="1">
              <a:lnSpc>
                <a:spcPct val="110000"/>
              </a:lnSpc>
              <a:spcBef>
                <a:spcPts val="400"/>
              </a:spcBef>
              <a:buClr>
                <a:schemeClr val="accent1"/>
              </a:buClr>
              <a:buFont typeface="Arial" panose="020B0604020202020204" pitchFamily="34" charset="0"/>
              <a:buNone/>
              <a:defRPr sz="1890" kern="1200">
                <a:solidFill>
                  <a:schemeClr val="tx1"/>
                </a:solidFill>
                <a:latin typeface="+mn-lt"/>
                <a:ea typeface="+mn-ea"/>
                <a:cs typeface="+mn-cs"/>
              </a:defRPr>
            </a:lvl2pPr>
            <a:lvl3pPr marL="864017" indent="0" algn="ctr" defTabSz="864017" rtl="0" eaLnBrk="1" latinLnBrk="0" hangingPunct="1">
              <a:lnSpc>
                <a:spcPct val="110000"/>
              </a:lnSpc>
              <a:spcBef>
                <a:spcPts val="472"/>
              </a:spcBef>
              <a:buClr>
                <a:schemeClr val="accent1"/>
              </a:buClr>
              <a:buFont typeface="Courier New" panose="02070309020205020404" pitchFamily="49" charset="0"/>
              <a:buNone/>
              <a:defRPr sz="1701" kern="1200">
                <a:solidFill>
                  <a:schemeClr val="tx1"/>
                </a:solidFill>
                <a:latin typeface="+mn-lt"/>
                <a:ea typeface="+mn-ea"/>
                <a:cs typeface="+mn-cs"/>
              </a:defRPr>
            </a:lvl3pPr>
            <a:lvl4pPr marL="1296025" indent="0" algn="ctr" defTabSz="864017" rtl="0" eaLnBrk="1" latinLnBrk="0" hangingPunct="1">
              <a:lnSpc>
                <a:spcPct val="110000"/>
              </a:lnSpc>
              <a:spcBef>
                <a:spcPts val="472"/>
              </a:spcBef>
              <a:buClr>
                <a:schemeClr val="accent1"/>
              </a:buClr>
              <a:buFont typeface="Wingdings" pitchFamily="2" charset="2"/>
              <a:buNone/>
              <a:defRPr sz="1512" kern="1200">
                <a:solidFill>
                  <a:schemeClr val="tx1"/>
                </a:solidFill>
                <a:latin typeface="+mn-lt"/>
                <a:ea typeface="+mn-ea"/>
                <a:cs typeface="+mn-cs"/>
              </a:defRPr>
            </a:lvl4pPr>
            <a:lvl5pPr marL="1728033" indent="0" algn="ctr" defTabSz="864017" rtl="0" eaLnBrk="1" latinLnBrk="0" hangingPunct="1">
              <a:lnSpc>
                <a:spcPct val="110000"/>
              </a:lnSpc>
              <a:spcBef>
                <a:spcPts val="472"/>
              </a:spcBef>
              <a:buClr>
                <a:schemeClr val="accent1"/>
              </a:buClr>
              <a:buFont typeface="Arial" panose="020B0604020202020204" pitchFamily="34" charset="0"/>
              <a:buNone/>
              <a:defRPr sz="1512" kern="1200">
                <a:solidFill>
                  <a:schemeClr val="tx1"/>
                </a:solidFill>
                <a:latin typeface="+mn-lt"/>
                <a:ea typeface="+mn-ea"/>
                <a:cs typeface="+mn-cs"/>
              </a:defRPr>
            </a:lvl5pPr>
            <a:lvl6pPr marL="2160041"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6pPr>
            <a:lvl7pPr marL="2592050"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7pPr>
            <a:lvl8pPr marL="3024058"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8pPr>
            <a:lvl9pPr marL="3456066"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9pPr>
          </a:lstStyle>
          <a:p>
            <a:r>
              <a:rPr lang="en-US" sz="900" cap="all" baseline="0" dirty="0"/>
              <a:t>© Konica Minolta</a:t>
            </a:r>
          </a:p>
        </p:txBody>
      </p:sp>
    </p:spTree>
    <p:extLst>
      <p:ext uri="{BB962C8B-B14F-4D97-AF65-F5344CB8AC3E}">
        <p14:creationId xmlns:p14="http://schemas.microsoft.com/office/powerpoint/2010/main" val="3298619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Blue Ba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5201" y="916200"/>
            <a:ext cx="7056072" cy="695624"/>
          </a:xfrm>
        </p:spPr>
        <p:txBody>
          <a:bodyPr/>
          <a:lstStyle>
            <a:lvl1pPr>
              <a:defRPr cap="none">
                <a:latin typeface="Lucida Sans Unicode" panose="020B0602030504020204" pitchFamily="34" charset="0"/>
                <a:cs typeface="Lucida Sans Unicode" panose="020B0602030504020204" pitchFamily="34" charset="0"/>
              </a:defRPr>
            </a:lvl1pPr>
          </a:lstStyle>
          <a:p>
            <a:r>
              <a:rPr lang="en-US" dirty="0"/>
              <a:t>Click to edit master title style</a:t>
            </a:r>
            <a:br>
              <a:rPr lang="en-US" dirty="0"/>
            </a:br>
            <a:endParaRPr lang="en-US" dirty="0"/>
          </a:p>
        </p:txBody>
      </p:sp>
      <p:sp>
        <p:nvSpPr>
          <p:cNvPr id="3" name="Content Placeholder 2"/>
          <p:cNvSpPr>
            <a:spLocks noGrp="1"/>
          </p:cNvSpPr>
          <p:nvPr>
            <p:ph sz="half" idx="1"/>
          </p:nvPr>
        </p:nvSpPr>
        <p:spPr>
          <a:xfrm>
            <a:off x="828000" y="1836000"/>
            <a:ext cx="4752000" cy="411362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832247" y="1836000"/>
            <a:ext cx="4752000" cy="411362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6" name="正方形/長方形 15">
            <a:extLst>
              <a:ext uri="{FF2B5EF4-FFF2-40B4-BE49-F238E27FC236}">
                <a16:creationId xmlns:a16="http://schemas.microsoft.com/office/drawing/2014/main" id="{7FCBF812-9CBC-4F7F-90D8-2D884B31814C}"/>
              </a:ext>
            </a:extLst>
          </p:cNvPr>
          <p:cNvSpPr/>
          <p:nvPr userDrawn="1"/>
        </p:nvSpPr>
        <p:spPr>
          <a:xfrm>
            <a:off x="0" y="0"/>
            <a:ext cx="137160" cy="6483350"/>
          </a:xfrm>
          <a:prstGeom prst="rect">
            <a:avLst/>
          </a:prstGeom>
          <a:solidFill>
            <a:srgbClr val="E5E3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0">
            <a:extLst>
              <a:ext uri="{FF2B5EF4-FFF2-40B4-BE49-F238E27FC236}">
                <a16:creationId xmlns:a16="http://schemas.microsoft.com/office/drawing/2014/main" id="{F0DAFB24-EA86-445C-84CF-9230C04403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084" y="0"/>
            <a:ext cx="1156815" cy="789769"/>
          </a:xfrm>
          <a:prstGeom prst="rect">
            <a:avLst/>
          </a:prstGeom>
        </p:spPr>
      </p:pic>
      <p:sp>
        <p:nvSpPr>
          <p:cNvPr id="9" name="Slide Number Placeholder 5">
            <a:extLst>
              <a:ext uri="{FF2B5EF4-FFF2-40B4-BE49-F238E27FC236}">
                <a16:creationId xmlns:a16="http://schemas.microsoft.com/office/drawing/2014/main" id="{229E68DB-70FC-42A9-95B9-0587D4376006}"/>
              </a:ext>
            </a:extLst>
          </p:cNvPr>
          <p:cNvSpPr>
            <a:spLocks noGrp="1"/>
          </p:cNvSpPr>
          <p:nvPr>
            <p:ph type="sldNum" sz="quarter" idx="12"/>
          </p:nvPr>
        </p:nvSpPr>
        <p:spPr>
          <a:xfrm>
            <a:off x="11059188" y="6160111"/>
            <a:ext cx="419711" cy="231310"/>
          </a:xfrm>
          <a:prstGeom prst="rect">
            <a:avLst/>
          </a:prstGeom>
        </p:spPr>
        <p:txBody>
          <a:bodyPr/>
          <a:lstStyle>
            <a:lvl1pPr algn="l">
              <a:defRPr sz="1100"/>
            </a:lvl1pPr>
          </a:lstStyle>
          <a:p>
            <a:fld id="{DC072636-299A-6C46-A669-0ADFB831C07C}" type="slidenum">
              <a:rPr lang="en-US" smtClean="0"/>
              <a:pPr/>
              <a:t>‹#›</a:t>
            </a:fld>
            <a:endParaRPr lang="en-US" dirty="0"/>
          </a:p>
        </p:txBody>
      </p:sp>
      <p:sp>
        <p:nvSpPr>
          <p:cNvPr id="11" name="Subtitle 2">
            <a:extLst>
              <a:ext uri="{FF2B5EF4-FFF2-40B4-BE49-F238E27FC236}">
                <a16:creationId xmlns:a16="http://schemas.microsoft.com/office/drawing/2014/main" id="{2E7DF5B1-76C4-40D8-BB29-5DD5E7662FA5}"/>
              </a:ext>
            </a:extLst>
          </p:cNvPr>
          <p:cNvSpPr txBox="1">
            <a:spLocks/>
          </p:cNvSpPr>
          <p:nvPr userDrawn="1"/>
        </p:nvSpPr>
        <p:spPr>
          <a:xfrm>
            <a:off x="9686003" y="6227010"/>
            <a:ext cx="1272161" cy="172800"/>
          </a:xfrm>
          <a:prstGeom prst="rect">
            <a:avLst/>
          </a:prstGeom>
        </p:spPr>
        <p:txBody>
          <a:bodyPr vert="horz" lIns="0" tIns="0" rIns="0" bIns="0" rtlCol="0">
            <a:normAutofit/>
          </a:bodyPr>
          <a:lstStyle>
            <a:lvl1pPr marL="0" indent="0" algn="l" defTabSz="864017" rtl="0" eaLnBrk="1" latinLnBrk="0" hangingPunct="1">
              <a:lnSpc>
                <a:spcPct val="110000"/>
              </a:lnSpc>
              <a:spcBef>
                <a:spcPts val="945"/>
              </a:spcBef>
              <a:buClr>
                <a:schemeClr val="accent1"/>
              </a:buClr>
              <a:buFont typeface="Arial" panose="020B0604020202020204" pitchFamily="34" charset="0"/>
              <a:buNone/>
              <a:defRPr sz="1400" kern="1200">
                <a:solidFill>
                  <a:schemeClr val="tx1"/>
                </a:solidFill>
                <a:latin typeface="+mn-lt"/>
                <a:ea typeface="+mn-ea"/>
                <a:cs typeface="+mn-cs"/>
              </a:defRPr>
            </a:lvl1pPr>
            <a:lvl2pPr marL="432008" indent="0" algn="ctr" defTabSz="864017" rtl="0" eaLnBrk="1" latinLnBrk="0" hangingPunct="1">
              <a:lnSpc>
                <a:spcPct val="110000"/>
              </a:lnSpc>
              <a:spcBef>
                <a:spcPts val="400"/>
              </a:spcBef>
              <a:buClr>
                <a:schemeClr val="accent1"/>
              </a:buClr>
              <a:buFont typeface="Arial" panose="020B0604020202020204" pitchFamily="34" charset="0"/>
              <a:buNone/>
              <a:defRPr sz="1890" kern="1200">
                <a:solidFill>
                  <a:schemeClr val="tx1"/>
                </a:solidFill>
                <a:latin typeface="+mn-lt"/>
                <a:ea typeface="+mn-ea"/>
                <a:cs typeface="+mn-cs"/>
              </a:defRPr>
            </a:lvl2pPr>
            <a:lvl3pPr marL="864017" indent="0" algn="ctr" defTabSz="864017" rtl="0" eaLnBrk="1" latinLnBrk="0" hangingPunct="1">
              <a:lnSpc>
                <a:spcPct val="110000"/>
              </a:lnSpc>
              <a:spcBef>
                <a:spcPts val="472"/>
              </a:spcBef>
              <a:buClr>
                <a:schemeClr val="accent1"/>
              </a:buClr>
              <a:buFont typeface="Courier New" panose="02070309020205020404" pitchFamily="49" charset="0"/>
              <a:buNone/>
              <a:defRPr sz="1701" kern="1200">
                <a:solidFill>
                  <a:schemeClr val="tx1"/>
                </a:solidFill>
                <a:latin typeface="+mn-lt"/>
                <a:ea typeface="+mn-ea"/>
                <a:cs typeface="+mn-cs"/>
              </a:defRPr>
            </a:lvl3pPr>
            <a:lvl4pPr marL="1296025" indent="0" algn="ctr" defTabSz="864017" rtl="0" eaLnBrk="1" latinLnBrk="0" hangingPunct="1">
              <a:lnSpc>
                <a:spcPct val="110000"/>
              </a:lnSpc>
              <a:spcBef>
                <a:spcPts val="472"/>
              </a:spcBef>
              <a:buClr>
                <a:schemeClr val="accent1"/>
              </a:buClr>
              <a:buFont typeface="Wingdings" pitchFamily="2" charset="2"/>
              <a:buNone/>
              <a:defRPr sz="1512" kern="1200">
                <a:solidFill>
                  <a:schemeClr val="tx1"/>
                </a:solidFill>
                <a:latin typeface="+mn-lt"/>
                <a:ea typeface="+mn-ea"/>
                <a:cs typeface="+mn-cs"/>
              </a:defRPr>
            </a:lvl4pPr>
            <a:lvl5pPr marL="1728033" indent="0" algn="ctr" defTabSz="864017" rtl="0" eaLnBrk="1" latinLnBrk="0" hangingPunct="1">
              <a:lnSpc>
                <a:spcPct val="110000"/>
              </a:lnSpc>
              <a:spcBef>
                <a:spcPts val="472"/>
              </a:spcBef>
              <a:buClr>
                <a:schemeClr val="accent1"/>
              </a:buClr>
              <a:buFont typeface="Arial" panose="020B0604020202020204" pitchFamily="34" charset="0"/>
              <a:buNone/>
              <a:defRPr sz="1512" kern="1200">
                <a:solidFill>
                  <a:schemeClr val="tx1"/>
                </a:solidFill>
                <a:latin typeface="+mn-lt"/>
                <a:ea typeface="+mn-ea"/>
                <a:cs typeface="+mn-cs"/>
              </a:defRPr>
            </a:lvl5pPr>
            <a:lvl6pPr marL="2160041"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6pPr>
            <a:lvl7pPr marL="2592050"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7pPr>
            <a:lvl8pPr marL="3024058"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8pPr>
            <a:lvl9pPr marL="3456066" indent="0" algn="ctr" defTabSz="864017" rtl="0" eaLnBrk="1" latinLnBrk="0" hangingPunct="1">
              <a:lnSpc>
                <a:spcPct val="90000"/>
              </a:lnSpc>
              <a:spcBef>
                <a:spcPts val="472"/>
              </a:spcBef>
              <a:buFont typeface="Arial" panose="020B0604020202020204" pitchFamily="34" charset="0"/>
              <a:buNone/>
              <a:defRPr sz="1512" kern="1200">
                <a:solidFill>
                  <a:schemeClr val="tx1"/>
                </a:solidFill>
                <a:latin typeface="+mn-lt"/>
                <a:ea typeface="+mn-ea"/>
                <a:cs typeface="+mn-cs"/>
              </a:defRPr>
            </a:lvl9pPr>
          </a:lstStyle>
          <a:p>
            <a:r>
              <a:rPr lang="en-US" sz="900" cap="all" baseline="0" dirty="0"/>
              <a:t>© Konica Minolta</a:t>
            </a:r>
          </a:p>
        </p:txBody>
      </p:sp>
    </p:spTree>
    <p:extLst>
      <p:ext uri="{BB962C8B-B14F-4D97-AF65-F5344CB8AC3E}">
        <p14:creationId xmlns:p14="http://schemas.microsoft.com/office/powerpoint/2010/main" val="22605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C943E683-8D17-42B5-8FE8-313F0B3B3842}"/>
              </a:ext>
            </a:extLst>
          </p:cNvPr>
          <p:cNvSpPr/>
          <p:nvPr userDrawn="1"/>
        </p:nvSpPr>
        <p:spPr>
          <a:xfrm>
            <a:off x="0" y="0"/>
            <a:ext cx="137160" cy="6483350"/>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10">
            <a:extLst>
              <a:ext uri="{FF2B5EF4-FFF2-40B4-BE49-F238E27FC236}">
                <a16:creationId xmlns:a16="http://schemas.microsoft.com/office/drawing/2014/main" id="{C0292E60-6098-4F68-9324-66B61C8C17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22084" y="0"/>
            <a:ext cx="1156815" cy="789769"/>
          </a:xfrm>
          <a:prstGeom prst="rect">
            <a:avLst/>
          </a:prstGeom>
        </p:spPr>
      </p:pic>
    </p:spTree>
    <p:extLst>
      <p:ext uri="{BB962C8B-B14F-4D97-AF65-F5344CB8AC3E}">
        <p14:creationId xmlns:p14="http://schemas.microsoft.com/office/powerpoint/2010/main" val="351701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Final Page">
    <p:spTree>
      <p:nvGrpSpPr>
        <p:cNvPr id="1" name=""/>
        <p:cNvGrpSpPr/>
        <p:nvPr/>
      </p:nvGrpSpPr>
      <p:grpSpPr>
        <a:xfrm>
          <a:off x="0" y="0"/>
          <a:ext cx="0" cy="0"/>
          <a:chOff x="0" y="0"/>
          <a:chExt cx="0" cy="0"/>
        </a:xfrm>
      </p:grpSpPr>
      <p:pic>
        <p:nvPicPr>
          <p:cNvPr id="2" name="図 1" descr="sy_1_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8669" y="2200471"/>
            <a:ext cx="3129581" cy="2071322"/>
          </a:xfrm>
          <a:prstGeom prst="rect">
            <a:avLst/>
          </a:prstGeom>
        </p:spPr>
      </p:pic>
      <p:sp>
        <p:nvSpPr>
          <p:cNvPr id="4" name="テキスト ボックス 3"/>
          <p:cNvSpPr txBox="1"/>
          <p:nvPr userDrawn="1"/>
        </p:nvSpPr>
        <p:spPr>
          <a:xfrm>
            <a:off x="0" y="-978927"/>
            <a:ext cx="3650944" cy="734560"/>
          </a:xfrm>
          <a:prstGeom prst="rect">
            <a:avLst/>
          </a:prstGeom>
          <a:noFill/>
        </p:spPr>
        <p:txBody>
          <a:bodyPr wrap="square" rtlCol="0">
            <a:spAutoFit/>
          </a:bodyPr>
          <a:lstStyle/>
          <a:p>
            <a:r>
              <a:rPr kumimoji="1" lang="en-US" altLang="ja-JP" sz="1905" b="1" kern="1200" dirty="0">
                <a:solidFill>
                  <a:schemeClr val="tx1"/>
                </a:solidFill>
                <a:latin typeface="Arial" charset="0"/>
                <a:ea typeface="ＭＳ Ｐゴシック" charset="-128"/>
                <a:cs typeface="+mn-cs"/>
              </a:rPr>
              <a:t>Final page</a:t>
            </a:r>
          </a:p>
          <a:p>
            <a:r>
              <a:rPr kumimoji="1" lang="en-US" altLang="ja-JP" sz="1134" b="0" dirty="0">
                <a:latin typeface="+mn-lt"/>
                <a:ea typeface="+mn-ea"/>
              </a:rPr>
              <a:t>This is a layout used for the final page of presentation references.</a:t>
            </a:r>
            <a:endParaRPr kumimoji="1" lang="ja-JP" altLang="en-US" sz="1134" b="0" dirty="0">
              <a:latin typeface="+mn-lt"/>
              <a:ea typeface="+mn-ea"/>
            </a:endParaRPr>
          </a:p>
        </p:txBody>
      </p:sp>
      <p:sp>
        <p:nvSpPr>
          <p:cNvPr id="5" name="Slide Number Placeholder 5">
            <a:extLst>
              <a:ext uri="{FF2B5EF4-FFF2-40B4-BE49-F238E27FC236}">
                <a16:creationId xmlns:a16="http://schemas.microsoft.com/office/drawing/2014/main" id="{46EFCDD5-482A-418F-91D4-B498E9F28A5F}"/>
              </a:ext>
            </a:extLst>
          </p:cNvPr>
          <p:cNvSpPr>
            <a:spLocks noGrp="1"/>
          </p:cNvSpPr>
          <p:nvPr>
            <p:ph type="sldNum" sz="quarter" idx="12"/>
          </p:nvPr>
        </p:nvSpPr>
        <p:spPr>
          <a:xfrm>
            <a:off x="11059188" y="6160111"/>
            <a:ext cx="419711" cy="231310"/>
          </a:xfrm>
          <a:prstGeom prst="rect">
            <a:avLst/>
          </a:prstGeom>
        </p:spPr>
        <p:txBody>
          <a:bodyPr/>
          <a:lstStyle>
            <a:lvl1pPr algn="l">
              <a:defRPr sz="1100"/>
            </a:lvl1pPr>
          </a:lstStyle>
          <a:p>
            <a:fld id="{DC072636-299A-6C46-A669-0ADFB831C07C}" type="slidenum">
              <a:rPr lang="en-US" smtClean="0"/>
              <a:pPr/>
              <a:t>‹#›</a:t>
            </a:fld>
            <a:endParaRPr lang="en-US" dirty="0"/>
          </a:p>
        </p:txBody>
      </p:sp>
    </p:spTree>
    <p:extLst>
      <p:ext uri="{BB962C8B-B14F-4D97-AF65-F5344CB8AC3E}">
        <p14:creationId xmlns:p14="http://schemas.microsoft.com/office/powerpoint/2010/main" val="1595158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5201" y="306600"/>
            <a:ext cx="8611017" cy="695624"/>
          </a:xfrm>
          <a:prstGeom prst="rect">
            <a:avLst/>
          </a:prstGeom>
        </p:spPr>
        <p:txBody>
          <a:bodyPr vert="horz" lIns="0" tIns="0" rIns="0" bIns="0" rtlCol="0" anchor="t" anchorCtr="0">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835201" y="1836000"/>
            <a:ext cx="6007302" cy="411362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41E9F3DE-9C51-41E3-94D5-4DF95E935FB4}"/>
              </a:ext>
            </a:extLst>
          </p:cNvPr>
          <p:cNvSpPr>
            <a:spLocks noGrp="1"/>
          </p:cNvSpPr>
          <p:nvPr>
            <p:ph type="sldNum" sz="quarter" idx="4"/>
          </p:nvPr>
        </p:nvSpPr>
        <p:spPr>
          <a:xfrm>
            <a:off x="11059188" y="6160111"/>
            <a:ext cx="419711" cy="231310"/>
          </a:xfrm>
          <a:prstGeom prst="rect">
            <a:avLst/>
          </a:prstGeom>
        </p:spPr>
        <p:txBody>
          <a:bodyPr/>
          <a:lstStyle>
            <a:lvl1pPr algn="l">
              <a:defRPr sz="1100"/>
            </a:lvl1pPr>
          </a:lstStyle>
          <a:p>
            <a:fld id="{DC072636-299A-6C46-A669-0ADFB831C07C}" type="slidenum">
              <a:rPr lang="en-US" smtClean="0"/>
              <a:pPr/>
              <a:t>‹#›</a:t>
            </a:fld>
            <a:endParaRPr lang="en-US" dirty="0"/>
          </a:p>
        </p:txBody>
      </p:sp>
      <p:pic>
        <p:nvPicPr>
          <p:cNvPr id="5" name="Picture 2" descr="D:\Illustration\logos\SEC\sec2017_cropped.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31457" y="6067455"/>
            <a:ext cx="543854" cy="33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292155"/>
      </p:ext>
    </p:extLst>
  </p:cSld>
  <p:clrMap bg1="lt1" tx1="dk1" bg2="lt2" tx2="dk2" accent1="accent1" accent2="accent2" accent3="accent3" accent4="accent4" accent5="accent5" accent6="accent6" hlink="hlink" folHlink="folHlink"/>
  <p:sldLayoutIdLst>
    <p:sldLayoutId id="2147483808" r:id="rId1"/>
    <p:sldLayoutId id="2147483812" r:id="rId2"/>
    <p:sldLayoutId id="2147483796" r:id="rId3"/>
    <p:sldLayoutId id="2147483798" r:id="rId4"/>
    <p:sldLayoutId id="2147483819" r:id="rId5"/>
    <p:sldLayoutId id="2147483820" r:id="rId6"/>
  </p:sldLayoutIdLst>
  <p:hf hdr="0" ftr="0" dt="0"/>
  <p:txStyles>
    <p:titleStyle>
      <a:lvl1pPr algn="l" defTabSz="864017" rtl="0" eaLnBrk="1" latinLnBrk="0" hangingPunct="1">
        <a:lnSpc>
          <a:spcPct val="90000"/>
        </a:lnSpc>
        <a:spcBef>
          <a:spcPct val="0"/>
        </a:spcBef>
        <a:buNone/>
        <a:defRPr sz="2600" b="1" kern="1200" cap="all" baseline="0">
          <a:solidFill>
            <a:schemeClr val="accent1"/>
          </a:solidFill>
          <a:latin typeface="+mj-lt"/>
          <a:ea typeface="+mj-ea"/>
          <a:cs typeface="+mj-cs"/>
        </a:defRPr>
      </a:lvl1pPr>
    </p:titleStyle>
    <p:bodyStyle>
      <a:lvl1pPr marL="180000" indent="-180000" algn="l" defTabSz="864017" rtl="0" eaLnBrk="1" latinLnBrk="0" hangingPunct="1">
        <a:lnSpc>
          <a:spcPct val="110000"/>
        </a:lnSpc>
        <a:spcBef>
          <a:spcPts val="945"/>
        </a:spcBef>
        <a:buClr>
          <a:schemeClr val="accent1"/>
        </a:buClr>
        <a:buFont typeface="Arial" panose="020B0604020202020204" pitchFamily="34" charset="0"/>
        <a:buChar char="–"/>
        <a:defRPr sz="1400" kern="1200">
          <a:solidFill>
            <a:schemeClr val="tx1"/>
          </a:solidFill>
          <a:latin typeface="+mn-lt"/>
          <a:ea typeface="+mn-ea"/>
          <a:cs typeface="+mn-cs"/>
        </a:defRPr>
      </a:lvl1pPr>
      <a:lvl2pPr marL="468000" indent="-288000" algn="l" defTabSz="864017" rtl="0" eaLnBrk="1" latinLnBrk="0" hangingPunct="1">
        <a:lnSpc>
          <a:spcPct val="11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48000" indent="-180000" algn="l" defTabSz="864017" rtl="0" eaLnBrk="1" latinLnBrk="0" hangingPunct="1">
        <a:lnSpc>
          <a:spcPct val="110000"/>
        </a:lnSpc>
        <a:spcBef>
          <a:spcPts val="472"/>
        </a:spcBef>
        <a:buClr>
          <a:schemeClr val="accent1"/>
        </a:buClr>
        <a:buFont typeface="Courier New" panose="02070309020205020404" pitchFamily="49" charset="0"/>
        <a:buChar char="o"/>
        <a:defRPr sz="1400" kern="1200">
          <a:solidFill>
            <a:schemeClr val="tx1"/>
          </a:solidFill>
          <a:latin typeface="+mn-lt"/>
          <a:ea typeface="+mn-ea"/>
          <a:cs typeface="+mn-cs"/>
        </a:defRPr>
      </a:lvl3pPr>
      <a:lvl4pPr marL="900000" indent="-216004" algn="l" defTabSz="864017" rtl="0" eaLnBrk="1" latinLnBrk="0" hangingPunct="1">
        <a:lnSpc>
          <a:spcPct val="110000"/>
        </a:lnSpc>
        <a:spcBef>
          <a:spcPts val="472"/>
        </a:spcBef>
        <a:buClr>
          <a:schemeClr val="accent1"/>
        </a:buClr>
        <a:buFont typeface="Wingdings" pitchFamily="2" charset="2"/>
        <a:buChar char="§"/>
        <a:defRPr sz="1400" kern="1200">
          <a:solidFill>
            <a:schemeClr val="tx1"/>
          </a:solidFill>
          <a:latin typeface="+mn-lt"/>
          <a:ea typeface="+mn-ea"/>
          <a:cs typeface="+mn-cs"/>
        </a:defRPr>
      </a:lvl4pPr>
      <a:lvl5pPr marL="1080000" indent="-180000" algn="l" defTabSz="864017" rtl="0" eaLnBrk="1" latinLnBrk="0" hangingPunct="1">
        <a:lnSpc>
          <a:spcPct val="110000"/>
        </a:lnSpc>
        <a:spcBef>
          <a:spcPts val="472"/>
        </a:spcBef>
        <a:buClr>
          <a:schemeClr val="accent1"/>
        </a:buClr>
        <a:buFont typeface="Arial" panose="020B0604020202020204" pitchFamily="34" charset="0"/>
        <a:buChar char="•"/>
        <a:defRPr sz="1400"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p:bodyStyle>
    <p:otherStyle>
      <a:defPPr>
        <a:defRPr lang="en-US"/>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3.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png"/><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slide" Target="slide14.xml"/><Relationship Id="rId7" Type="http://schemas.openxmlformats.org/officeDocument/2006/relationships/slide" Target="slide30.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26.xml"/><Relationship Id="rId11" Type="http://schemas.openxmlformats.org/officeDocument/2006/relationships/image" Target="../media/image7.png"/><Relationship Id="rId5" Type="http://schemas.openxmlformats.org/officeDocument/2006/relationships/slide" Target="slide20.xml"/><Relationship Id="rId10" Type="http://schemas.openxmlformats.org/officeDocument/2006/relationships/slide" Target="slide46.xml"/><Relationship Id="rId4" Type="http://schemas.openxmlformats.org/officeDocument/2006/relationships/slide" Target="slide17.xml"/><Relationship Id="rId9" Type="http://schemas.openxmlformats.org/officeDocument/2006/relationships/slide" Target="slide4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sec.kmbs.us/version2/files/documents/sales/phoenix-enterprise.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sec.kmbs.us/version2/files/documents/sales/phoenix-enterprise.pdf"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s://sec.kmbs.us/version2/files/documents/sales/phoenix-enterprise.pdf"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4F3D-04BD-8541-A4C8-9862B2BAF82A}"/>
              </a:ext>
            </a:extLst>
          </p:cNvPr>
          <p:cNvSpPr>
            <a:spLocks noGrp="1"/>
          </p:cNvSpPr>
          <p:nvPr>
            <p:ph type="ctrTitle"/>
          </p:nvPr>
        </p:nvSpPr>
        <p:spPr/>
        <p:txBody>
          <a:bodyPr/>
          <a:lstStyle/>
          <a:p>
            <a:r>
              <a:rPr lang="en-US" b="0" dirty="0"/>
              <a:t>Dispatcher Phoenix 8.0</a:t>
            </a:r>
            <a:br>
              <a:rPr lang="en-US" b="0" dirty="0"/>
            </a:br>
            <a:r>
              <a:rPr lang="en-US" b="0" dirty="0">
                <a:solidFill>
                  <a:schemeClr val="tx1"/>
                </a:solidFill>
              </a:rPr>
              <a:t>Licensing</a:t>
            </a:r>
          </a:p>
        </p:txBody>
      </p:sp>
      <p:sp>
        <p:nvSpPr>
          <p:cNvPr id="5" name="Slide Number Placeholder 4">
            <a:extLst>
              <a:ext uri="{FF2B5EF4-FFF2-40B4-BE49-F238E27FC236}">
                <a16:creationId xmlns:a16="http://schemas.microsoft.com/office/drawing/2014/main" id="{C494EB8D-12D6-6042-8ED8-846E78A4A042}"/>
              </a:ext>
            </a:extLst>
          </p:cNvPr>
          <p:cNvSpPr>
            <a:spLocks noGrp="1"/>
          </p:cNvSpPr>
          <p:nvPr>
            <p:ph type="sldNum" sz="quarter" idx="12"/>
          </p:nvPr>
        </p:nvSpPr>
        <p:spPr/>
        <p:txBody>
          <a:bodyPr/>
          <a:lstStyle/>
          <a:p>
            <a:fld id="{DC072636-299A-6C46-A669-0ADFB831C07C}" type="slidenum">
              <a:rPr lang="en-US" smtClean="0"/>
              <a:t>1</a:t>
            </a:fld>
            <a:endParaRPr lang="en-US" dirty="0"/>
          </a:p>
        </p:txBody>
      </p:sp>
      <p:sp>
        <p:nvSpPr>
          <p:cNvPr id="7" name="Text Placeholder 6">
            <a:extLst>
              <a:ext uri="{FF2B5EF4-FFF2-40B4-BE49-F238E27FC236}">
                <a16:creationId xmlns:a16="http://schemas.microsoft.com/office/drawing/2014/main" id="{B5C21194-277A-904E-B2BF-B5CAC333F1D1}"/>
              </a:ext>
            </a:extLst>
          </p:cNvPr>
          <p:cNvSpPr>
            <a:spLocks noGrp="1"/>
          </p:cNvSpPr>
          <p:nvPr>
            <p:ph type="body" sz="quarter" idx="14"/>
          </p:nvPr>
        </p:nvSpPr>
        <p:spPr/>
        <p:txBody>
          <a:bodyPr>
            <a:normAutofit/>
          </a:bodyPr>
          <a:lstStyle/>
          <a:p>
            <a:r>
              <a:rPr lang="en-US" sz="1050" dirty="0"/>
              <a:t>July 2022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2273852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Example: 5 Dispatcher Phoenix Licenses</a:t>
            </a:r>
          </a:p>
        </p:txBody>
      </p:sp>
      <p:sp>
        <p:nvSpPr>
          <p:cNvPr id="4" name="Slide Number Placeholder 3"/>
          <p:cNvSpPr>
            <a:spLocks noGrp="1"/>
          </p:cNvSpPr>
          <p:nvPr>
            <p:ph type="sldNum" sz="quarter" idx="12"/>
          </p:nvPr>
        </p:nvSpPr>
        <p:spPr/>
        <p:txBody>
          <a:bodyPr/>
          <a:lstStyle/>
          <a:p>
            <a:fld id="{DC072636-299A-6C46-A669-0ADFB831C07C}" type="slidenum">
              <a:rPr lang="en-US" smtClean="0"/>
              <a:pPr/>
              <a:t>10</a:t>
            </a:fld>
            <a:endParaRPr lang="en-US" dirty="0"/>
          </a:p>
        </p:txBody>
      </p:sp>
      <p:sp>
        <p:nvSpPr>
          <p:cNvPr id="90" name="Rounded Rectangle 89"/>
          <p:cNvSpPr/>
          <p:nvPr/>
        </p:nvSpPr>
        <p:spPr>
          <a:xfrm>
            <a:off x="1364335" y="1431786"/>
            <a:ext cx="1307772" cy="4654689"/>
          </a:xfrm>
          <a:prstGeom prst="roundRect">
            <a:avLst/>
          </a:prstGeom>
          <a:solidFill>
            <a:schemeClr val="accent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1" name="TextBox 90"/>
          <p:cNvSpPr txBox="1"/>
          <p:nvPr/>
        </p:nvSpPr>
        <p:spPr>
          <a:xfrm>
            <a:off x="438148" y="723900"/>
            <a:ext cx="9991725" cy="584775"/>
          </a:xfrm>
          <a:prstGeom prst="rect">
            <a:avLst/>
          </a:prstGeom>
          <a:noFill/>
        </p:spPr>
        <p:txBody>
          <a:bodyPr wrap="square" rtlCol="0">
            <a:spAutoFit/>
          </a:bodyPr>
          <a:lstStyle/>
          <a:p>
            <a:r>
              <a:rPr lang="en-US" sz="1600" b="1" dirty="0">
                <a:solidFill>
                  <a:srgbClr val="7030A0"/>
                </a:solidFill>
                <a:latin typeface="Arial" panose="020B0604020202020204" pitchFamily="34" charset="0"/>
                <a:cs typeface="Arial" panose="020B0604020202020204" pitchFamily="34" charset="0"/>
              </a:rPr>
              <a:t>1</a:t>
            </a:r>
            <a:r>
              <a:rPr lang="en-US" sz="1600" b="1" baseline="30000" dirty="0">
                <a:solidFill>
                  <a:srgbClr val="7030A0"/>
                </a:solidFill>
                <a:latin typeface="Arial" panose="020B0604020202020204" pitchFamily="34" charset="0"/>
                <a:cs typeface="Arial" panose="020B0604020202020204" pitchFamily="34" charset="0"/>
              </a:rPr>
              <a:t>st</a:t>
            </a:r>
            <a:r>
              <a:rPr lang="en-US" sz="1600" b="1" dirty="0">
                <a:solidFill>
                  <a:srgbClr val="7030A0"/>
                </a:solidFill>
                <a:latin typeface="Arial" panose="020B0604020202020204" pitchFamily="34" charset="0"/>
                <a:cs typeface="Arial" panose="020B0604020202020204" pitchFamily="34" charset="0"/>
              </a:rPr>
              <a:t> Example: </a:t>
            </a:r>
            <a:r>
              <a:rPr lang="en-US" sz="1600" dirty="0">
                <a:latin typeface="Arial" panose="020B0604020202020204" pitchFamily="34" charset="0"/>
                <a:cs typeface="Arial" panose="020B0604020202020204" pitchFamily="34" charset="0"/>
              </a:rPr>
              <a:t>1 workflow with 5 MFP Panel nodes. Each MFP Panel node is collecting documents from a single KM device, identified by the device’s IP address. In this case, </a:t>
            </a:r>
            <a:r>
              <a:rPr lang="en-US" sz="1600" b="1" dirty="0">
                <a:latin typeface="Arial" panose="020B0604020202020204" pitchFamily="34" charset="0"/>
                <a:cs typeface="Arial" panose="020B0604020202020204" pitchFamily="34" charset="0"/>
              </a:rPr>
              <a:t>5 licenses </a:t>
            </a:r>
            <a:r>
              <a:rPr lang="en-US" sz="1600" dirty="0">
                <a:latin typeface="Arial" panose="020B0604020202020204" pitchFamily="34" charset="0"/>
                <a:cs typeface="Arial" panose="020B0604020202020204" pitchFamily="34" charset="0"/>
              </a:rPr>
              <a:t>are used.</a:t>
            </a:r>
          </a:p>
        </p:txBody>
      </p:sp>
      <p:pic>
        <p:nvPicPr>
          <p:cNvPr id="9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94387" y="3125328"/>
            <a:ext cx="962554" cy="1000195"/>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p:cNvCxnSpPr>
            <a:stCxn id="111" idx="3"/>
          </p:cNvCxnSpPr>
          <p:nvPr/>
        </p:nvCxnSpPr>
        <p:spPr>
          <a:xfrm>
            <a:off x="2445581" y="1859403"/>
            <a:ext cx="1840668" cy="145879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9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286249" y="3189288"/>
            <a:ext cx="1031399" cy="922429"/>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a:off x="2429496" y="2851973"/>
            <a:ext cx="1745153" cy="579996"/>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42" idx="3"/>
          </p:cNvCxnSpPr>
          <p:nvPr/>
        </p:nvCxnSpPr>
        <p:spPr>
          <a:xfrm flipV="1">
            <a:off x="2418666" y="3945506"/>
            <a:ext cx="1867583" cy="153006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2493206" y="3727193"/>
            <a:ext cx="1681443" cy="86303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2473260" y="3618096"/>
            <a:ext cx="1701389" cy="73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Rounded Rectangle 69"/>
          <p:cNvSpPr/>
          <p:nvPr/>
        </p:nvSpPr>
        <p:spPr>
          <a:xfrm>
            <a:off x="1635060" y="1491091"/>
            <a:ext cx="838200" cy="919936"/>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65" name="Straight Arrow Connector 64"/>
          <p:cNvCxnSpPr/>
          <p:nvPr/>
        </p:nvCxnSpPr>
        <p:spPr>
          <a:xfrm>
            <a:off x="5508148" y="3623387"/>
            <a:ext cx="1044082" cy="2037"/>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7638608" y="3618096"/>
            <a:ext cx="1314891" cy="5291"/>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1" name="Picture 110" descr="C:\Users\Hayley\Desktop\bEST-input_v2-purple-2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01" y="1534163"/>
            <a:ext cx="650480" cy="650480"/>
          </a:xfrm>
          <a:prstGeom prst="rect">
            <a:avLst/>
          </a:prstGeom>
          <a:noFill/>
          <a:extLst>
            <a:ext uri="{909E8E84-426E-40DD-AFC4-6F175D3DCCD1}">
              <a14:hiddenFill xmlns:a14="http://schemas.microsoft.com/office/drawing/2010/main">
                <a:solidFill>
                  <a:srgbClr val="FFFFFF"/>
                </a:solidFill>
              </a14:hiddenFill>
            </a:ext>
          </a:extLst>
        </p:spPr>
      </p:pic>
      <p:sp>
        <p:nvSpPr>
          <p:cNvPr id="72" name="Rounded Rectangle 71"/>
          <p:cNvSpPr/>
          <p:nvPr/>
        </p:nvSpPr>
        <p:spPr>
          <a:xfrm>
            <a:off x="1610616" y="2430864"/>
            <a:ext cx="838200" cy="83780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38" name="Picture 37" descr="C:\Users\Hayley\Desktop\bEST-input_v2-purple-2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1420" y="2430865"/>
            <a:ext cx="650480" cy="650480"/>
          </a:xfrm>
          <a:prstGeom prst="rect">
            <a:avLst/>
          </a:prstGeom>
          <a:noFill/>
          <a:extLst>
            <a:ext uri="{909E8E84-426E-40DD-AFC4-6F175D3DCCD1}">
              <a14:hiddenFill xmlns:a14="http://schemas.microsoft.com/office/drawing/2010/main">
                <a:solidFill>
                  <a:srgbClr val="FFFFFF"/>
                </a:solidFill>
              </a14:hiddenFill>
            </a:ext>
          </a:extLst>
        </p:spPr>
      </p:pic>
      <p:sp>
        <p:nvSpPr>
          <p:cNvPr id="73" name="Rounded Rectangle 72"/>
          <p:cNvSpPr/>
          <p:nvPr/>
        </p:nvSpPr>
        <p:spPr>
          <a:xfrm>
            <a:off x="1598980" y="3292417"/>
            <a:ext cx="838200" cy="86955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36" name="Picture 35" descr="C:\Users\Hayley\Desktop\bEST-input_v2-purple-2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0431" y="3318201"/>
            <a:ext cx="650480" cy="650480"/>
          </a:xfrm>
          <a:prstGeom prst="rect">
            <a:avLst/>
          </a:prstGeom>
          <a:noFill/>
          <a:extLst>
            <a:ext uri="{909E8E84-426E-40DD-AFC4-6F175D3DCCD1}">
              <a14:hiddenFill xmlns:a14="http://schemas.microsoft.com/office/drawing/2010/main">
                <a:solidFill>
                  <a:srgbClr val="FFFFFF"/>
                </a:solidFill>
              </a14:hiddenFill>
            </a:ext>
          </a:extLst>
        </p:spPr>
      </p:pic>
      <p:sp>
        <p:nvSpPr>
          <p:cNvPr id="75" name="Rounded Rectangle 74"/>
          <p:cNvSpPr/>
          <p:nvPr/>
        </p:nvSpPr>
        <p:spPr>
          <a:xfrm>
            <a:off x="1599119" y="4191727"/>
            <a:ext cx="838200" cy="9074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40" name="Picture 39" descr="C:\Users\Hayley\Desktop\bEST-input_v2-purple-2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9017" y="4221485"/>
            <a:ext cx="650480" cy="650480"/>
          </a:xfrm>
          <a:prstGeom prst="rect">
            <a:avLst/>
          </a:prstGeom>
          <a:noFill/>
          <a:extLst>
            <a:ext uri="{909E8E84-426E-40DD-AFC4-6F175D3DCCD1}">
              <a14:hiddenFill xmlns:a14="http://schemas.microsoft.com/office/drawing/2010/main">
                <a:solidFill>
                  <a:srgbClr val="FFFFFF"/>
                </a:solidFill>
              </a14:hiddenFill>
            </a:ext>
          </a:extLst>
        </p:spPr>
      </p:pic>
      <p:sp>
        <p:nvSpPr>
          <p:cNvPr id="76" name="Rounded Rectangle 75"/>
          <p:cNvSpPr/>
          <p:nvPr/>
        </p:nvSpPr>
        <p:spPr>
          <a:xfrm>
            <a:off x="1599121" y="5120570"/>
            <a:ext cx="838200" cy="8828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42" name="Picture 41" descr="C:\Users\Hayley\Desktop\bEST-input_v2-purple-2b.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68186" y="5150328"/>
            <a:ext cx="650480" cy="65048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1618213" y="2184643"/>
            <a:ext cx="854721" cy="246221"/>
          </a:xfrm>
          <a:prstGeom prst="rect">
            <a:avLst/>
          </a:prstGeom>
          <a:noFill/>
        </p:spPr>
        <p:txBody>
          <a:bodyPr wrap="none" rtlCol="0">
            <a:spAutoFit/>
          </a:bodyPr>
          <a:lstStyle/>
          <a:p>
            <a:r>
              <a:rPr lang="en-US" sz="1000" dirty="0"/>
              <a:t>12.34.56.78</a:t>
            </a:r>
          </a:p>
        </p:txBody>
      </p:sp>
      <p:sp>
        <p:nvSpPr>
          <p:cNvPr id="110" name="TextBox 109"/>
          <p:cNvSpPr txBox="1"/>
          <p:nvPr/>
        </p:nvSpPr>
        <p:spPr>
          <a:xfrm>
            <a:off x="1630888" y="3062080"/>
            <a:ext cx="854721" cy="246221"/>
          </a:xfrm>
          <a:prstGeom prst="rect">
            <a:avLst/>
          </a:prstGeom>
          <a:noFill/>
        </p:spPr>
        <p:txBody>
          <a:bodyPr wrap="none" rtlCol="0">
            <a:spAutoFit/>
          </a:bodyPr>
          <a:lstStyle/>
          <a:p>
            <a:r>
              <a:rPr lang="en-US" sz="1000" dirty="0"/>
              <a:t>89.23.25.45</a:t>
            </a:r>
          </a:p>
        </p:txBody>
      </p:sp>
      <p:sp>
        <p:nvSpPr>
          <p:cNvPr id="39" name="TextBox 38"/>
          <p:cNvSpPr txBox="1"/>
          <p:nvPr/>
        </p:nvSpPr>
        <p:spPr>
          <a:xfrm>
            <a:off x="1618213" y="3945506"/>
            <a:ext cx="854721" cy="246221"/>
          </a:xfrm>
          <a:prstGeom prst="rect">
            <a:avLst/>
          </a:prstGeom>
          <a:noFill/>
        </p:spPr>
        <p:txBody>
          <a:bodyPr wrap="none" rtlCol="0">
            <a:spAutoFit/>
          </a:bodyPr>
          <a:lstStyle/>
          <a:p>
            <a:r>
              <a:rPr lang="en-US" sz="1000" dirty="0"/>
              <a:t>56.85.96.39</a:t>
            </a:r>
          </a:p>
        </p:txBody>
      </p:sp>
      <p:sp>
        <p:nvSpPr>
          <p:cNvPr id="35" name="TextBox 34"/>
          <p:cNvSpPr txBox="1"/>
          <p:nvPr/>
        </p:nvSpPr>
        <p:spPr>
          <a:xfrm>
            <a:off x="1626799" y="4852996"/>
            <a:ext cx="854721" cy="246221"/>
          </a:xfrm>
          <a:prstGeom prst="rect">
            <a:avLst/>
          </a:prstGeom>
          <a:noFill/>
        </p:spPr>
        <p:txBody>
          <a:bodyPr wrap="none" rtlCol="0">
            <a:spAutoFit/>
          </a:bodyPr>
          <a:lstStyle/>
          <a:p>
            <a:r>
              <a:rPr lang="en-US" sz="1000" dirty="0"/>
              <a:t>98.76.54.32</a:t>
            </a:r>
          </a:p>
        </p:txBody>
      </p:sp>
      <p:sp>
        <p:nvSpPr>
          <p:cNvPr id="41" name="TextBox 40"/>
          <p:cNvSpPr txBox="1"/>
          <p:nvPr/>
        </p:nvSpPr>
        <p:spPr>
          <a:xfrm>
            <a:off x="1615968" y="5757197"/>
            <a:ext cx="854721" cy="246221"/>
          </a:xfrm>
          <a:prstGeom prst="rect">
            <a:avLst/>
          </a:prstGeom>
          <a:noFill/>
        </p:spPr>
        <p:txBody>
          <a:bodyPr wrap="none" rtlCol="0">
            <a:spAutoFit/>
          </a:bodyPr>
          <a:lstStyle/>
          <a:p>
            <a:r>
              <a:rPr lang="en-US" sz="1000" dirty="0"/>
              <a:t>56.48.59.23</a:t>
            </a:r>
          </a:p>
        </p:txBody>
      </p:sp>
      <p:pic>
        <p:nvPicPr>
          <p:cNvPr id="32" name="Picture 2" descr="C:\Users\Hayley\Downloads\600px-Google_Drive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33574" y="3029043"/>
            <a:ext cx="1396299" cy="139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074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Example: 3 Dispatcher Phoenix Licenses</a:t>
            </a:r>
          </a:p>
        </p:txBody>
      </p:sp>
      <p:sp>
        <p:nvSpPr>
          <p:cNvPr id="4" name="Slide Number Placeholder 3"/>
          <p:cNvSpPr>
            <a:spLocks noGrp="1"/>
          </p:cNvSpPr>
          <p:nvPr>
            <p:ph type="sldNum" sz="quarter" idx="12"/>
          </p:nvPr>
        </p:nvSpPr>
        <p:spPr/>
        <p:txBody>
          <a:bodyPr/>
          <a:lstStyle/>
          <a:p>
            <a:fld id="{DC072636-299A-6C46-A669-0ADFB831C07C}" type="slidenum">
              <a:rPr lang="en-US" smtClean="0"/>
              <a:pPr/>
              <a:t>11</a:t>
            </a:fld>
            <a:endParaRPr lang="en-US" dirty="0"/>
          </a:p>
        </p:txBody>
      </p:sp>
      <p:sp>
        <p:nvSpPr>
          <p:cNvPr id="24" name="Rounded Rectangle 23"/>
          <p:cNvSpPr/>
          <p:nvPr/>
        </p:nvSpPr>
        <p:spPr>
          <a:xfrm>
            <a:off x="2767503" y="2659337"/>
            <a:ext cx="1307772" cy="2966910"/>
          </a:xfrm>
          <a:prstGeom prst="roundRect">
            <a:avLst/>
          </a:prstGeom>
          <a:solidFill>
            <a:schemeClr val="accent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25" name="Rounded Rectangle 24"/>
          <p:cNvSpPr/>
          <p:nvPr/>
        </p:nvSpPr>
        <p:spPr>
          <a:xfrm>
            <a:off x="3010435" y="2758913"/>
            <a:ext cx="838200" cy="7366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2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18730" y="3702641"/>
            <a:ext cx="815928" cy="847835"/>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3718061" y="3127226"/>
            <a:ext cx="889237" cy="76894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912955" y="3708141"/>
            <a:ext cx="838933" cy="750297"/>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p:cNvCxnSpPr>
            <a:stCxn id="26" idx="3"/>
            <a:endCxn id="28" idx="1"/>
          </p:cNvCxnSpPr>
          <p:nvPr/>
        </p:nvCxnSpPr>
        <p:spPr>
          <a:xfrm flipV="1">
            <a:off x="5534658" y="4083290"/>
            <a:ext cx="378297" cy="43269"/>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ounded Rectangle 30"/>
          <p:cNvSpPr/>
          <p:nvPr/>
        </p:nvSpPr>
        <p:spPr>
          <a:xfrm>
            <a:off x="3010435" y="3703627"/>
            <a:ext cx="838200" cy="7366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2" name="Rounded Rectangle 31"/>
          <p:cNvSpPr/>
          <p:nvPr/>
        </p:nvSpPr>
        <p:spPr>
          <a:xfrm>
            <a:off x="3010435" y="4643403"/>
            <a:ext cx="838200" cy="7366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33" name="Straight Arrow Connector 32"/>
          <p:cNvCxnSpPr>
            <a:stCxn id="28" idx="3"/>
          </p:cNvCxnSpPr>
          <p:nvPr/>
        </p:nvCxnSpPr>
        <p:spPr>
          <a:xfrm>
            <a:off x="6751888" y="4083290"/>
            <a:ext cx="625199"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26" idx="1"/>
          </p:cNvCxnSpPr>
          <p:nvPr/>
        </p:nvCxnSpPr>
        <p:spPr>
          <a:xfrm flipV="1">
            <a:off x="3848635" y="4126559"/>
            <a:ext cx="870095" cy="16233"/>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740615" y="4279692"/>
            <a:ext cx="866683" cy="73202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042004" y="5361349"/>
            <a:ext cx="854721" cy="246221"/>
          </a:xfrm>
          <a:prstGeom prst="rect">
            <a:avLst/>
          </a:prstGeom>
          <a:noFill/>
        </p:spPr>
        <p:txBody>
          <a:bodyPr wrap="none" rtlCol="0">
            <a:spAutoFit/>
          </a:bodyPr>
          <a:lstStyle/>
          <a:p>
            <a:r>
              <a:rPr lang="en-US" sz="1000" dirty="0">
                <a:solidFill>
                  <a:schemeClr val="bg1"/>
                </a:solidFill>
              </a:rPr>
              <a:t>10.30.40.80</a:t>
            </a:r>
          </a:p>
        </p:txBody>
      </p:sp>
      <p:sp>
        <p:nvSpPr>
          <p:cNvPr id="47" name="TextBox 46"/>
          <p:cNvSpPr txBox="1"/>
          <p:nvPr/>
        </p:nvSpPr>
        <p:spPr>
          <a:xfrm>
            <a:off x="3051849" y="4412242"/>
            <a:ext cx="854721" cy="246221"/>
          </a:xfrm>
          <a:prstGeom prst="rect">
            <a:avLst/>
          </a:prstGeom>
          <a:noFill/>
        </p:spPr>
        <p:txBody>
          <a:bodyPr wrap="none" rtlCol="0">
            <a:spAutoFit/>
          </a:bodyPr>
          <a:lstStyle/>
          <a:p>
            <a:r>
              <a:rPr lang="en-US" sz="1000" dirty="0">
                <a:solidFill>
                  <a:schemeClr val="bg1"/>
                </a:solidFill>
              </a:rPr>
              <a:t>10.30.40.60</a:t>
            </a:r>
          </a:p>
        </p:txBody>
      </p:sp>
      <p:sp>
        <p:nvSpPr>
          <p:cNvPr id="57" name="TextBox 56"/>
          <p:cNvSpPr txBox="1"/>
          <p:nvPr/>
        </p:nvSpPr>
        <p:spPr>
          <a:xfrm>
            <a:off x="3062528" y="3457406"/>
            <a:ext cx="854721" cy="246221"/>
          </a:xfrm>
          <a:prstGeom prst="rect">
            <a:avLst/>
          </a:prstGeom>
          <a:noFill/>
        </p:spPr>
        <p:txBody>
          <a:bodyPr wrap="none" rtlCol="0">
            <a:spAutoFit/>
          </a:bodyPr>
          <a:lstStyle/>
          <a:p>
            <a:r>
              <a:rPr lang="en-US" sz="1000" dirty="0">
                <a:solidFill>
                  <a:schemeClr val="bg1"/>
                </a:solidFill>
              </a:rPr>
              <a:t>10.30.40.50</a:t>
            </a:r>
          </a:p>
        </p:txBody>
      </p:sp>
      <p:pic>
        <p:nvPicPr>
          <p:cNvPr id="58" name="Picture 3" descr="C:\Users\Hayley\Desktop\web-capture-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2004" y="2678387"/>
            <a:ext cx="759421" cy="7594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Hayley\Desktop\web-capture-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9824" y="3667945"/>
            <a:ext cx="759421" cy="75942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Hayley\Desktop\web-capture-fina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9823" y="4582878"/>
            <a:ext cx="759421" cy="759421"/>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descr="C:\Users\Hayley\Downloads\sharepoint-onli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05662" y="363607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p:cNvSpPr txBox="1"/>
          <p:nvPr/>
        </p:nvSpPr>
        <p:spPr>
          <a:xfrm>
            <a:off x="444875" y="1143000"/>
            <a:ext cx="10251700" cy="1015663"/>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2</a:t>
            </a:r>
            <a:r>
              <a:rPr lang="en-US" sz="2000" b="1" baseline="30000" dirty="0">
                <a:solidFill>
                  <a:srgbClr val="7030A0"/>
                </a:solidFill>
                <a:latin typeface="Arial" panose="020B0604020202020204" pitchFamily="34" charset="0"/>
                <a:cs typeface="Arial" panose="020B0604020202020204" pitchFamily="34" charset="0"/>
              </a:rPr>
              <a:t>nd</a:t>
            </a:r>
            <a:r>
              <a:rPr lang="en-US" sz="2000" b="1" dirty="0">
                <a:solidFill>
                  <a:srgbClr val="7030A0"/>
                </a:solidFill>
                <a:latin typeface="Arial" panose="020B0604020202020204" pitchFamily="34" charset="0"/>
                <a:cs typeface="Arial" panose="020B0604020202020204" pitchFamily="34" charset="0"/>
              </a:rPr>
              <a:t> Example: </a:t>
            </a:r>
            <a:r>
              <a:rPr lang="en-US" sz="2000" dirty="0">
                <a:latin typeface="Arial" panose="020B0604020202020204" pitchFamily="34" charset="0"/>
                <a:cs typeface="Arial" panose="020B0604020202020204" pitchFamily="34" charset="0"/>
              </a:rPr>
              <a:t>1 workflow with 3 Web Capture nodes. Each Web Capture node is collecting documents from a single device such as a mobile phone, laptop, tablet, etc.,  identified by the device’s IP address. In this case, </a:t>
            </a:r>
            <a:r>
              <a:rPr lang="en-US" sz="2000" b="1" dirty="0">
                <a:latin typeface="Arial" panose="020B0604020202020204" pitchFamily="34" charset="0"/>
                <a:cs typeface="Arial" panose="020B0604020202020204" pitchFamily="34" charset="0"/>
              </a:rPr>
              <a:t>3 licenses </a:t>
            </a:r>
            <a:r>
              <a:rPr lang="en-US" sz="2000" dirty="0">
                <a:latin typeface="Arial" panose="020B0604020202020204" pitchFamily="34" charset="0"/>
                <a:cs typeface="Arial" panose="020B0604020202020204" pitchFamily="34" charset="0"/>
              </a:rPr>
              <a:t>are used.</a:t>
            </a:r>
          </a:p>
        </p:txBody>
      </p:sp>
    </p:spTree>
    <p:extLst>
      <p:ext uri="{BB962C8B-B14F-4D97-AF65-F5344CB8AC3E}">
        <p14:creationId xmlns:p14="http://schemas.microsoft.com/office/powerpoint/2010/main" val="2705469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Example: 1 Dispatcher Phoenix License</a:t>
            </a:r>
          </a:p>
        </p:txBody>
      </p:sp>
      <p:sp>
        <p:nvSpPr>
          <p:cNvPr id="4" name="Slide Number Placeholder 3"/>
          <p:cNvSpPr>
            <a:spLocks noGrp="1"/>
          </p:cNvSpPr>
          <p:nvPr>
            <p:ph type="sldNum" sz="quarter" idx="12"/>
          </p:nvPr>
        </p:nvSpPr>
        <p:spPr/>
        <p:txBody>
          <a:bodyPr/>
          <a:lstStyle/>
          <a:p>
            <a:fld id="{DC072636-299A-6C46-A669-0ADFB831C07C}" type="slidenum">
              <a:rPr lang="en-US" smtClean="0"/>
              <a:pPr/>
              <a:t>12</a:t>
            </a:fld>
            <a:endParaRPr lang="en-US" dirty="0"/>
          </a:p>
        </p:txBody>
      </p:sp>
      <p:sp>
        <p:nvSpPr>
          <p:cNvPr id="90" name="Rounded Rectangle 89"/>
          <p:cNvSpPr/>
          <p:nvPr/>
        </p:nvSpPr>
        <p:spPr>
          <a:xfrm>
            <a:off x="4516664" y="2332199"/>
            <a:ext cx="1307772" cy="2966910"/>
          </a:xfrm>
          <a:prstGeom prst="roundRect">
            <a:avLst/>
          </a:prstGeom>
          <a:solidFill>
            <a:schemeClr val="accent3"/>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91" name="TextBox 90"/>
          <p:cNvSpPr txBox="1"/>
          <p:nvPr/>
        </p:nvSpPr>
        <p:spPr>
          <a:xfrm>
            <a:off x="438149" y="1219200"/>
            <a:ext cx="9991725" cy="1015663"/>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3</a:t>
            </a:r>
            <a:r>
              <a:rPr lang="en-US" sz="2000" b="1" baseline="30000" dirty="0">
                <a:solidFill>
                  <a:srgbClr val="7030A0"/>
                </a:solidFill>
                <a:latin typeface="Arial" panose="020B0604020202020204" pitchFamily="34" charset="0"/>
                <a:cs typeface="Arial" panose="020B0604020202020204" pitchFamily="34" charset="0"/>
              </a:rPr>
              <a:t>rd</a:t>
            </a:r>
            <a:r>
              <a:rPr lang="en-US" sz="2000" b="1" dirty="0">
                <a:solidFill>
                  <a:srgbClr val="7030A0"/>
                </a:solidFill>
                <a:latin typeface="Arial" panose="020B0604020202020204" pitchFamily="34" charset="0"/>
                <a:cs typeface="Arial" panose="020B0604020202020204" pitchFamily="34" charset="0"/>
              </a:rPr>
              <a:t> Example: </a:t>
            </a:r>
            <a:r>
              <a:rPr lang="en-US" sz="2000" dirty="0">
                <a:latin typeface="Arial" panose="020B0604020202020204" pitchFamily="34" charset="0"/>
                <a:cs typeface="Arial" panose="020B0604020202020204" pitchFamily="34" charset="0"/>
              </a:rPr>
              <a:t>1 workflow with an SMTP In node, MFP User Box node, and MFP Panel node – all collecting from the </a:t>
            </a:r>
            <a:r>
              <a:rPr lang="en-US" sz="2000" u="sng" dirty="0">
                <a:latin typeface="Arial" panose="020B0604020202020204" pitchFamily="34" charset="0"/>
                <a:cs typeface="Arial" panose="020B0604020202020204" pitchFamily="34" charset="0"/>
              </a:rPr>
              <a:t>SAME</a:t>
            </a:r>
            <a:r>
              <a:rPr lang="en-US" sz="2000" dirty="0">
                <a:latin typeface="Arial" panose="020B0604020202020204" pitchFamily="34" charset="0"/>
                <a:cs typeface="Arial" panose="020B0604020202020204" pitchFamily="34" charset="0"/>
              </a:rPr>
              <a:t> device identified by the IP Address. In this case 1 license is used.</a:t>
            </a:r>
          </a:p>
        </p:txBody>
      </p:sp>
      <p:sp>
        <p:nvSpPr>
          <p:cNvPr id="92" name="Rounded Rectangle 91"/>
          <p:cNvSpPr/>
          <p:nvPr/>
        </p:nvSpPr>
        <p:spPr>
          <a:xfrm>
            <a:off x="1658977" y="2707985"/>
            <a:ext cx="2362200" cy="206367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93" name="Picture 9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2377" y="2898649"/>
            <a:ext cx="1244318" cy="1244318"/>
          </a:xfrm>
          <a:prstGeom prst="rect">
            <a:avLst/>
          </a:prstGeom>
        </p:spPr>
      </p:pic>
      <p:sp>
        <p:nvSpPr>
          <p:cNvPr id="94" name="Rectangle 93"/>
          <p:cNvSpPr/>
          <p:nvPr/>
        </p:nvSpPr>
        <p:spPr>
          <a:xfrm>
            <a:off x="1658977" y="4281134"/>
            <a:ext cx="2362200" cy="6858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IP Address: 12.34.56.78</a:t>
            </a:r>
          </a:p>
          <a:p>
            <a:pPr algn="ctr"/>
            <a:r>
              <a:rPr lang="en-US" sz="1400" b="1" dirty="0"/>
              <a:t>1 Active Input</a:t>
            </a:r>
          </a:p>
        </p:txBody>
      </p:sp>
      <p:sp>
        <p:nvSpPr>
          <p:cNvPr id="95" name="Rounded Rectangle 94"/>
          <p:cNvSpPr/>
          <p:nvPr/>
        </p:nvSpPr>
        <p:spPr>
          <a:xfrm>
            <a:off x="4759596" y="2431775"/>
            <a:ext cx="838200" cy="7366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9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525710" y="2535394"/>
            <a:ext cx="576898" cy="599458"/>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p:cNvCxnSpPr>
            <a:stCxn id="111" idx="3"/>
          </p:cNvCxnSpPr>
          <p:nvPr/>
        </p:nvCxnSpPr>
        <p:spPr>
          <a:xfrm>
            <a:off x="5540650" y="2800086"/>
            <a:ext cx="867866"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98"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540542" y="3398692"/>
            <a:ext cx="576898" cy="515947"/>
          </a:xfrm>
          <a:prstGeom prst="rect">
            <a:avLst/>
          </a:prstGeom>
          <a:noFill/>
          <a:extLst>
            <a:ext uri="{909E8E84-426E-40DD-AFC4-6F175D3DCCD1}">
              <a14:hiddenFill xmlns:a14="http://schemas.microsoft.com/office/drawing/2010/main">
                <a:solidFill>
                  <a:srgbClr val="FFFFFF"/>
                </a:solidFill>
              </a14:hiddenFill>
            </a:ext>
          </a:extLst>
        </p:spPr>
      </p:pic>
      <p:sp>
        <p:nvSpPr>
          <p:cNvPr id="100" name="Rounded Rectangle 99"/>
          <p:cNvSpPr/>
          <p:nvPr/>
        </p:nvSpPr>
        <p:spPr>
          <a:xfrm>
            <a:off x="4759596" y="3376489"/>
            <a:ext cx="838200" cy="7366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01" name="Rounded Rectangle 100"/>
          <p:cNvSpPr/>
          <p:nvPr/>
        </p:nvSpPr>
        <p:spPr>
          <a:xfrm>
            <a:off x="4759596" y="4316265"/>
            <a:ext cx="838200" cy="736623"/>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103" name="Straight Arrow Connector 102"/>
          <p:cNvCxnSpPr/>
          <p:nvPr/>
        </p:nvCxnSpPr>
        <p:spPr>
          <a:xfrm>
            <a:off x="5657361" y="3625425"/>
            <a:ext cx="7511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04" name="Rounded Rectangle 103"/>
          <p:cNvSpPr/>
          <p:nvPr/>
        </p:nvSpPr>
        <p:spPr>
          <a:xfrm>
            <a:off x="7563558" y="4451139"/>
            <a:ext cx="2514599" cy="46687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dirty="0"/>
              <a:t>All input methods reside on same MFP, so only 1 Active Input required</a:t>
            </a:r>
          </a:p>
        </p:txBody>
      </p:sp>
      <p:cxnSp>
        <p:nvCxnSpPr>
          <p:cNvPr id="105" name="Straight Connector 104"/>
          <p:cNvCxnSpPr>
            <a:stCxn id="92" idx="3"/>
            <a:endCxn id="95" idx="1"/>
          </p:cNvCxnSpPr>
          <p:nvPr/>
        </p:nvCxnSpPr>
        <p:spPr>
          <a:xfrm flipV="1">
            <a:off x="4021177" y="2800087"/>
            <a:ext cx="738419" cy="93973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stCxn id="92" idx="3"/>
            <a:endCxn id="100" idx="1"/>
          </p:cNvCxnSpPr>
          <p:nvPr/>
        </p:nvCxnSpPr>
        <p:spPr>
          <a:xfrm>
            <a:off x="4021177" y="3739825"/>
            <a:ext cx="738419" cy="4976"/>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a:stCxn id="92" idx="3"/>
            <a:endCxn id="101" idx="1"/>
          </p:cNvCxnSpPr>
          <p:nvPr/>
        </p:nvCxnSpPr>
        <p:spPr>
          <a:xfrm>
            <a:off x="4021177" y="3739825"/>
            <a:ext cx="738419" cy="944752"/>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4789935" y="5032249"/>
            <a:ext cx="854721" cy="246221"/>
          </a:xfrm>
          <a:prstGeom prst="rect">
            <a:avLst/>
          </a:prstGeom>
          <a:noFill/>
        </p:spPr>
        <p:txBody>
          <a:bodyPr wrap="none" rtlCol="0">
            <a:spAutoFit/>
          </a:bodyPr>
          <a:lstStyle/>
          <a:p>
            <a:r>
              <a:rPr lang="en-US" sz="1000" dirty="0">
                <a:solidFill>
                  <a:schemeClr val="bg1"/>
                </a:solidFill>
              </a:rPr>
              <a:t>12.34.56.78</a:t>
            </a:r>
          </a:p>
        </p:txBody>
      </p:sp>
      <p:sp>
        <p:nvSpPr>
          <p:cNvPr id="109" name="TextBox 108"/>
          <p:cNvSpPr txBox="1"/>
          <p:nvPr/>
        </p:nvSpPr>
        <p:spPr>
          <a:xfrm>
            <a:off x="4789935" y="4100228"/>
            <a:ext cx="854721" cy="246221"/>
          </a:xfrm>
          <a:prstGeom prst="rect">
            <a:avLst/>
          </a:prstGeom>
          <a:noFill/>
        </p:spPr>
        <p:txBody>
          <a:bodyPr wrap="none" rtlCol="0">
            <a:spAutoFit/>
          </a:bodyPr>
          <a:lstStyle/>
          <a:p>
            <a:r>
              <a:rPr lang="en-US" sz="1000" dirty="0">
                <a:solidFill>
                  <a:schemeClr val="bg1"/>
                </a:solidFill>
              </a:rPr>
              <a:t>12.34.56.78</a:t>
            </a:r>
          </a:p>
        </p:txBody>
      </p:sp>
      <p:sp>
        <p:nvSpPr>
          <p:cNvPr id="110" name="TextBox 109"/>
          <p:cNvSpPr txBox="1"/>
          <p:nvPr/>
        </p:nvSpPr>
        <p:spPr>
          <a:xfrm>
            <a:off x="4789935" y="3127249"/>
            <a:ext cx="854721" cy="246221"/>
          </a:xfrm>
          <a:prstGeom prst="rect">
            <a:avLst/>
          </a:prstGeom>
          <a:noFill/>
        </p:spPr>
        <p:txBody>
          <a:bodyPr wrap="none" rtlCol="0">
            <a:spAutoFit/>
          </a:bodyPr>
          <a:lstStyle/>
          <a:p>
            <a:r>
              <a:rPr lang="en-US" sz="1000" dirty="0">
                <a:solidFill>
                  <a:schemeClr val="bg1"/>
                </a:solidFill>
              </a:rPr>
              <a:t>12.34.56.78</a:t>
            </a:r>
          </a:p>
        </p:txBody>
      </p:sp>
      <p:pic>
        <p:nvPicPr>
          <p:cNvPr id="111" name="Picture 110" descr="C:\Users\Hayley\Desktop\bEST-input_v2-purple-2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0170" y="2474846"/>
            <a:ext cx="650480" cy="650480"/>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 descr="C:\Users\Hayley\Desktop\mfp-box-fi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05050" y="4360597"/>
            <a:ext cx="692746" cy="692746"/>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14874" y="3445072"/>
            <a:ext cx="577052" cy="622159"/>
          </a:xfrm>
          <a:prstGeom prst="rect">
            <a:avLst/>
          </a:prstGeom>
        </p:spPr>
      </p:pic>
      <p:cxnSp>
        <p:nvCxnSpPr>
          <p:cNvPr id="114" name="Straight Connector 113"/>
          <p:cNvCxnSpPr/>
          <p:nvPr/>
        </p:nvCxnSpPr>
        <p:spPr>
          <a:xfrm>
            <a:off x="5657361" y="4771664"/>
            <a:ext cx="1156798"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115" name="Straight Arrow Connector 114"/>
          <p:cNvCxnSpPr/>
          <p:nvPr/>
        </p:nvCxnSpPr>
        <p:spPr>
          <a:xfrm flipV="1">
            <a:off x="6829183" y="3989609"/>
            <a:ext cx="0" cy="78205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8291462" y="3109537"/>
            <a:ext cx="0" cy="33553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7180411" y="3628301"/>
            <a:ext cx="7511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a:off x="7117580" y="2800087"/>
            <a:ext cx="75115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982643" y="3373470"/>
            <a:ext cx="576898" cy="5994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Hayley\Downloads\600px-Google_Drive_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99664" y="2528658"/>
            <a:ext cx="542856" cy="542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025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Example: 3 Dispatcher Phoenix Licenses</a:t>
            </a:r>
          </a:p>
        </p:txBody>
      </p:sp>
      <p:sp>
        <p:nvSpPr>
          <p:cNvPr id="4" name="Slide Number Placeholder 3"/>
          <p:cNvSpPr>
            <a:spLocks noGrp="1"/>
          </p:cNvSpPr>
          <p:nvPr>
            <p:ph type="sldNum" sz="quarter" idx="12"/>
          </p:nvPr>
        </p:nvSpPr>
        <p:spPr/>
        <p:txBody>
          <a:bodyPr/>
          <a:lstStyle/>
          <a:p>
            <a:fld id="{DC072636-299A-6C46-A669-0ADFB831C07C}" type="slidenum">
              <a:rPr lang="en-US" smtClean="0"/>
              <a:pPr/>
              <a:t>13</a:t>
            </a:fld>
            <a:endParaRPr lang="en-US" dirty="0"/>
          </a:p>
        </p:txBody>
      </p:sp>
      <p:sp>
        <p:nvSpPr>
          <p:cNvPr id="30" name="Rounded Rectangle 29"/>
          <p:cNvSpPr/>
          <p:nvPr/>
        </p:nvSpPr>
        <p:spPr>
          <a:xfrm>
            <a:off x="5194947" y="4603664"/>
            <a:ext cx="838200" cy="736623"/>
          </a:xfrm>
          <a:prstGeom prst="roundRect">
            <a:avLst/>
          </a:prstGeom>
          <a:solidFill>
            <a:srgbClr val="00B0F0"/>
          </a:solidFill>
          <a:ln>
            <a:solidFill>
              <a:srgbClr val="00B0F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6" name="Rounded Rectangle 35"/>
          <p:cNvSpPr/>
          <p:nvPr/>
        </p:nvSpPr>
        <p:spPr>
          <a:xfrm>
            <a:off x="2422056" y="4666596"/>
            <a:ext cx="838200" cy="736623"/>
          </a:xfrm>
          <a:prstGeom prst="roundRect">
            <a:avLst/>
          </a:prstGeom>
          <a:solidFill>
            <a:srgbClr val="FFC000"/>
          </a:solidFill>
          <a:ln>
            <a:solidFill>
              <a:srgbClr val="FFC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7" name="Rounded Rectangle 36"/>
          <p:cNvSpPr/>
          <p:nvPr/>
        </p:nvSpPr>
        <p:spPr>
          <a:xfrm>
            <a:off x="5194947" y="2678607"/>
            <a:ext cx="838200" cy="736623"/>
          </a:xfrm>
          <a:prstGeom prst="roundRect">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8" name="Rounded Rectangle 37"/>
          <p:cNvSpPr/>
          <p:nvPr/>
        </p:nvSpPr>
        <p:spPr>
          <a:xfrm>
            <a:off x="2422056" y="3650619"/>
            <a:ext cx="838200" cy="736623"/>
          </a:xfrm>
          <a:prstGeom prst="roundRect">
            <a:avLst/>
          </a:prstGeom>
          <a:solidFill>
            <a:srgbClr val="92D05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39" name="Rounded Rectangle 38"/>
          <p:cNvSpPr/>
          <p:nvPr/>
        </p:nvSpPr>
        <p:spPr>
          <a:xfrm>
            <a:off x="2422056" y="2583819"/>
            <a:ext cx="838200" cy="736623"/>
          </a:xfrm>
          <a:prstGeom prst="roundRect">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0" name="TextBox 39"/>
          <p:cNvSpPr txBox="1"/>
          <p:nvPr/>
        </p:nvSpPr>
        <p:spPr>
          <a:xfrm>
            <a:off x="533399" y="1295400"/>
            <a:ext cx="9725025" cy="707886"/>
          </a:xfrm>
          <a:prstGeom prst="rect">
            <a:avLst/>
          </a:prstGeom>
          <a:noFill/>
        </p:spPr>
        <p:txBody>
          <a:bodyPr wrap="square" rtlCol="0">
            <a:spAutoFit/>
          </a:bodyPr>
          <a:lstStyle/>
          <a:p>
            <a:r>
              <a:rPr lang="en-US" sz="2000" b="1" dirty="0">
                <a:solidFill>
                  <a:srgbClr val="7030A0"/>
                </a:solidFill>
                <a:latin typeface="Arial" panose="020B0604020202020204" pitchFamily="34" charset="0"/>
                <a:cs typeface="Arial" panose="020B0604020202020204" pitchFamily="34" charset="0"/>
              </a:rPr>
              <a:t>4</a:t>
            </a:r>
            <a:r>
              <a:rPr lang="en-US" sz="2000" b="1" baseline="30000" dirty="0">
                <a:solidFill>
                  <a:srgbClr val="7030A0"/>
                </a:solidFill>
                <a:latin typeface="Arial" panose="020B0604020202020204" pitchFamily="34" charset="0"/>
                <a:cs typeface="Arial" panose="020B0604020202020204" pitchFamily="34" charset="0"/>
              </a:rPr>
              <a:t>th</a:t>
            </a:r>
            <a:r>
              <a:rPr lang="en-US" sz="2000" b="1" dirty="0">
                <a:solidFill>
                  <a:srgbClr val="7030A0"/>
                </a:solidFill>
                <a:latin typeface="Arial" panose="020B0604020202020204" pitchFamily="34" charset="0"/>
                <a:cs typeface="Arial" panose="020B0604020202020204" pitchFamily="34" charset="0"/>
              </a:rPr>
              <a:t> Example: </a:t>
            </a:r>
            <a:r>
              <a:rPr lang="en-US" sz="2000" dirty="0">
                <a:latin typeface="Arial" panose="020B0604020202020204" pitchFamily="34" charset="0"/>
                <a:cs typeface="Arial" panose="020B0604020202020204" pitchFamily="34" charset="0"/>
              </a:rPr>
              <a:t>In this example there are 5 inputs - 2 use the same MFP (IP address) meaning </a:t>
            </a:r>
            <a:r>
              <a:rPr lang="en-US" sz="2000" b="1" dirty="0">
                <a:latin typeface="Arial" panose="020B0604020202020204" pitchFamily="34" charset="0"/>
                <a:cs typeface="Arial" panose="020B0604020202020204" pitchFamily="34" charset="0"/>
              </a:rPr>
              <a:t>4 total licenses are counted.</a:t>
            </a:r>
            <a:endParaRPr lang="en-US" sz="2000" dirty="0">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43846" y="2764348"/>
            <a:ext cx="577052" cy="622159"/>
          </a:xfrm>
          <a:prstGeom prst="rect">
            <a:avLst/>
          </a:prstGeom>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32807" y="2675780"/>
            <a:ext cx="576898" cy="59945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06868" y="3722225"/>
            <a:ext cx="651007" cy="59835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43846" y="4681907"/>
            <a:ext cx="571972" cy="571972"/>
          </a:xfrm>
          <a:prstGeom prst="rect">
            <a:avLst/>
          </a:prstGeom>
        </p:spPr>
      </p:pic>
      <p:pic>
        <p:nvPicPr>
          <p:cNvPr id="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6644627" y="4268112"/>
            <a:ext cx="625967" cy="5552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909440" y="3742529"/>
            <a:ext cx="623632" cy="55774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8526042" y="4269589"/>
            <a:ext cx="552264" cy="55226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623686" y="3212112"/>
            <a:ext cx="625967" cy="47895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629595" y="3160655"/>
            <a:ext cx="581874" cy="581874"/>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539238" y="3188655"/>
            <a:ext cx="525872" cy="525872"/>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a:endCxn id="43" idx="1"/>
          </p:cNvCxnSpPr>
          <p:nvPr/>
        </p:nvCxnSpPr>
        <p:spPr>
          <a:xfrm>
            <a:off x="3152174" y="2971099"/>
            <a:ext cx="780633" cy="441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48" idx="1"/>
          </p:cNvCxnSpPr>
          <p:nvPr/>
        </p:nvCxnSpPr>
        <p:spPr>
          <a:xfrm>
            <a:off x="3152174" y="4014400"/>
            <a:ext cx="757266" cy="7002"/>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48" idx="1"/>
          </p:cNvCxnSpPr>
          <p:nvPr/>
        </p:nvCxnSpPr>
        <p:spPr>
          <a:xfrm flipV="1">
            <a:off x="3152173" y="4021402"/>
            <a:ext cx="757267" cy="98359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3" idx="2"/>
            <a:endCxn id="48" idx="0"/>
          </p:cNvCxnSpPr>
          <p:nvPr/>
        </p:nvCxnSpPr>
        <p:spPr>
          <a:xfrm>
            <a:off x="4221256" y="3275238"/>
            <a:ext cx="0" cy="46729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48" idx="3"/>
            <a:endCxn id="44" idx="1"/>
          </p:cNvCxnSpPr>
          <p:nvPr/>
        </p:nvCxnSpPr>
        <p:spPr>
          <a:xfrm flipV="1">
            <a:off x="4533072" y="4021401"/>
            <a:ext cx="773796"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41" idx="2"/>
            <a:endCxn id="44" idx="0"/>
          </p:cNvCxnSpPr>
          <p:nvPr/>
        </p:nvCxnSpPr>
        <p:spPr>
          <a:xfrm>
            <a:off x="5632372" y="3386507"/>
            <a:ext cx="0" cy="335718"/>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45" idx="0"/>
            <a:endCxn id="44" idx="2"/>
          </p:cNvCxnSpPr>
          <p:nvPr/>
        </p:nvCxnSpPr>
        <p:spPr>
          <a:xfrm flipV="1">
            <a:off x="5629832" y="4320577"/>
            <a:ext cx="2540" cy="36133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44" idx="3"/>
            <a:endCxn id="51" idx="1"/>
          </p:cNvCxnSpPr>
          <p:nvPr/>
        </p:nvCxnSpPr>
        <p:spPr>
          <a:xfrm flipV="1">
            <a:off x="5957875" y="3451592"/>
            <a:ext cx="671720" cy="569809"/>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44" idx="3"/>
            <a:endCxn id="46" idx="1"/>
          </p:cNvCxnSpPr>
          <p:nvPr/>
        </p:nvCxnSpPr>
        <p:spPr>
          <a:xfrm>
            <a:off x="5957875" y="4021401"/>
            <a:ext cx="686752" cy="52432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1" idx="3"/>
            <a:endCxn id="50" idx="1"/>
          </p:cNvCxnSpPr>
          <p:nvPr/>
        </p:nvCxnSpPr>
        <p:spPr>
          <a:xfrm>
            <a:off x="7211469" y="3451592"/>
            <a:ext cx="412217"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0" idx="3"/>
            <a:endCxn id="52" idx="1"/>
          </p:cNvCxnSpPr>
          <p:nvPr/>
        </p:nvCxnSpPr>
        <p:spPr>
          <a:xfrm flipV="1">
            <a:off x="8249653" y="3451591"/>
            <a:ext cx="289585" cy="1"/>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46" idx="3"/>
            <a:endCxn id="49" idx="1"/>
          </p:cNvCxnSpPr>
          <p:nvPr/>
        </p:nvCxnSpPr>
        <p:spPr>
          <a:xfrm>
            <a:off x="7270594" y="4545721"/>
            <a:ext cx="1255448" cy="0"/>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226516" y="2466575"/>
            <a:ext cx="793807" cy="230832"/>
          </a:xfrm>
          <a:prstGeom prst="rect">
            <a:avLst/>
          </a:prstGeom>
          <a:noFill/>
        </p:spPr>
        <p:txBody>
          <a:bodyPr wrap="none" rtlCol="0">
            <a:spAutoFit/>
          </a:bodyPr>
          <a:lstStyle/>
          <a:p>
            <a:r>
              <a:rPr lang="en-US" sz="900" dirty="0"/>
              <a:t>12.34.56.78</a:t>
            </a:r>
          </a:p>
        </p:txBody>
      </p:sp>
      <p:sp>
        <p:nvSpPr>
          <p:cNvPr id="72" name="TextBox 71"/>
          <p:cNvSpPr txBox="1"/>
          <p:nvPr/>
        </p:nvSpPr>
        <p:spPr>
          <a:xfrm>
            <a:off x="2286292" y="3313092"/>
            <a:ext cx="1178528" cy="230832"/>
          </a:xfrm>
          <a:prstGeom prst="rect">
            <a:avLst/>
          </a:prstGeom>
          <a:noFill/>
        </p:spPr>
        <p:txBody>
          <a:bodyPr wrap="none" rtlCol="0">
            <a:spAutoFit/>
          </a:bodyPr>
          <a:lstStyle/>
          <a:p>
            <a:r>
              <a:rPr lang="en-US" sz="900" dirty="0"/>
              <a:t>C:\Documents\New</a:t>
            </a:r>
          </a:p>
        </p:txBody>
      </p:sp>
      <p:sp>
        <p:nvSpPr>
          <p:cNvPr id="73" name="TextBox 72"/>
          <p:cNvSpPr txBox="1"/>
          <p:nvPr/>
        </p:nvSpPr>
        <p:spPr>
          <a:xfrm>
            <a:off x="2437841" y="4397784"/>
            <a:ext cx="793807" cy="230832"/>
          </a:xfrm>
          <a:prstGeom prst="rect">
            <a:avLst/>
          </a:prstGeom>
          <a:noFill/>
        </p:spPr>
        <p:txBody>
          <a:bodyPr wrap="none" rtlCol="0">
            <a:spAutoFit/>
          </a:bodyPr>
          <a:lstStyle/>
          <a:p>
            <a:r>
              <a:rPr lang="en-US" sz="900" dirty="0"/>
              <a:t>12.34.56.78</a:t>
            </a:r>
          </a:p>
        </p:txBody>
      </p:sp>
      <p:sp>
        <p:nvSpPr>
          <p:cNvPr id="74" name="TextBox 73"/>
          <p:cNvSpPr txBox="1"/>
          <p:nvPr/>
        </p:nvSpPr>
        <p:spPr>
          <a:xfrm>
            <a:off x="2437841" y="5385598"/>
            <a:ext cx="793807" cy="230832"/>
          </a:xfrm>
          <a:prstGeom prst="rect">
            <a:avLst/>
          </a:prstGeom>
          <a:noFill/>
        </p:spPr>
        <p:txBody>
          <a:bodyPr wrap="none" rtlCol="0">
            <a:spAutoFit/>
          </a:bodyPr>
          <a:lstStyle/>
          <a:p>
            <a:r>
              <a:rPr lang="en-US" sz="900" dirty="0"/>
              <a:t>10.20.30.40</a:t>
            </a:r>
          </a:p>
        </p:txBody>
      </p:sp>
      <p:sp>
        <p:nvSpPr>
          <p:cNvPr id="75" name="TextBox 74"/>
          <p:cNvSpPr txBox="1"/>
          <p:nvPr/>
        </p:nvSpPr>
        <p:spPr>
          <a:xfrm>
            <a:off x="5030845" y="5368750"/>
            <a:ext cx="1277914" cy="246221"/>
          </a:xfrm>
          <a:prstGeom prst="rect">
            <a:avLst/>
          </a:prstGeom>
          <a:noFill/>
        </p:spPr>
        <p:txBody>
          <a:bodyPr wrap="none" rtlCol="0">
            <a:spAutoFit/>
          </a:bodyPr>
          <a:lstStyle/>
          <a:p>
            <a:r>
              <a:rPr lang="en-US" sz="1000" dirty="0"/>
              <a:t>C:\Reports\Monthly</a:t>
            </a:r>
          </a:p>
        </p:txBody>
      </p:sp>
      <p:pic>
        <p:nvPicPr>
          <p:cNvPr id="77" name="Picture 76" descr="C:\Users\Hayley\Desktop\bEST-input_v2-purple-2b.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55189" y="3689160"/>
            <a:ext cx="650480" cy="650480"/>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 descr="C:\Users\Hayley\Desktop\web-capture-final.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477946" y="4610401"/>
            <a:ext cx="759421" cy="7594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1">
            <a:extLst>
              <a:ext uri="{FF2B5EF4-FFF2-40B4-BE49-F238E27FC236}">
                <a16:creationId xmlns:a16="http://schemas.microsoft.com/office/drawing/2014/main" id="{4378A0A0-B55C-47A3-9B69-B874125601F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30328" y="2675780"/>
            <a:ext cx="571972" cy="571972"/>
          </a:xfrm>
          <a:prstGeom prst="rect">
            <a:avLst/>
          </a:prstGeom>
        </p:spPr>
      </p:pic>
    </p:spTree>
    <p:extLst>
      <p:ext uri="{BB962C8B-B14F-4D97-AF65-F5344CB8AC3E}">
        <p14:creationId xmlns:p14="http://schemas.microsoft.com/office/powerpoint/2010/main" val="1888657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Vertical Market Packages</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14</a:t>
            </a:fld>
            <a:endParaRPr lang="en-US" dirty="0"/>
          </a:p>
        </p:txBody>
      </p:sp>
      <p:pic>
        <p:nvPicPr>
          <p:cNvPr id="7" name="Picture 6">
            <a:extLst>
              <a:ext uri="{FF2B5EF4-FFF2-40B4-BE49-F238E27FC236}">
                <a16:creationId xmlns:a16="http://schemas.microsoft.com/office/drawing/2014/main" id="{E3BF4292-5DDF-4E60-818D-DACFD378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1680281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1" y="0"/>
            <a:ext cx="8388221"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Dispatcher Phoenix Vertical Packages</a:t>
            </a:r>
          </a:p>
        </p:txBody>
      </p:sp>
      <p:sp>
        <p:nvSpPr>
          <p:cNvPr id="4" name="Slide Number Placeholder 3"/>
          <p:cNvSpPr>
            <a:spLocks noGrp="1"/>
          </p:cNvSpPr>
          <p:nvPr>
            <p:ph type="sldNum" sz="quarter" idx="12"/>
          </p:nvPr>
        </p:nvSpPr>
        <p:spPr/>
        <p:txBody>
          <a:bodyPr/>
          <a:lstStyle/>
          <a:p>
            <a:fld id="{DC072636-299A-6C46-A669-0ADFB831C07C}" type="slidenum">
              <a:rPr lang="en-US" smtClean="0"/>
              <a:pPr/>
              <a:t>15</a:t>
            </a:fld>
            <a:endParaRPr lang="en-US" dirty="0"/>
          </a:p>
        </p:txBody>
      </p:sp>
      <p:sp>
        <p:nvSpPr>
          <p:cNvPr id="6" name="Rectangle 5">
            <a:extLst>
              <a:ext uri="{FF2B5EF4-FFF2-40B4-BE49-F238E27FC236}">
                <a16:creationId xmlns:a16="http://schemas.microsoft.com/office/drawing/2014/main" id="{A011C419-29C3-4E31-AC0D-AD08FF351E03}"/>
              </a:ext>
            </a:extLst>
          </p:cNvPr>
          <p:cNvSpPr/>
          <p:nvPr/>
        </p:nvSpPr>
        <p:spPr>
          <a:xfrm>
            <a:off x="612333" y="1052778"/>
            <a:ext cx="6883842" cy="4401205"/>
          </a:xfrm>
          <a:prstGeom prst="rect">
            <a:avLst/>
          </a:prstGeom>
        </p:spPr>
        <p:txBody>
          <a:bodyPr wrap="square">
            <a:spAutoFit/>
          </a:bodyPr>
          <a:lstStyle/>
          <a:p>
            <a:pPr marL="285750" indent="-285750">
              <a:buFont typeface="Arial" panose="020B0604020202020204" pitchFamily="34" charset="0"/>
              <a:buChar char="•"/>
            </a:pPr>
            <a:r>
              <a:rPr lang="en-US" sz="2000" dirty="0"/>
              <a:t>Providing a holistic solution for our vertical-market customers.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Optional packages are available to add on top of Dispatcher Phoenix license:</a:t>
            </a:r>
            <a:br>
              <a:rPr lang="en-US" sz="2000" dirty="0"/>
            </a:br>
            <a:endParaRPr lang="en-US" sz="2000" dirty="0"/>
          </a:p>
          <a:p>
            <a:pPr marL="857222" lvl="1" indent="-342900">
              <a:buFont typeface="Courier New" panose="02070309020205020404" pitchFamily="49" charset="0"/>
              <a:buChar char="o"/>
            </a:pPr>
            <a:r>
              <a:rPr lang="en-US" sz="2000" b="1" dirty="0"/>
              <a:t>Office, Legal, Government, Healthcare, Education, Finance, and ECM.</a:t>
            </a:r>
            <a:br>
              <a:rPr lang="en-US" sz="2000" dirty="0"/>
            </a:br>
            <a:endParaRPr lang="en-US" sz="2000" dirty="0"/>
          </a:p>
          <a:p>
            <a:pPr marL="285750" indent="-285750">
              <a:buFont typeface="Arial" panose="020B0604020202020204" pitchFamily="34" charset="0"/>
              <a:buChar char="•"/>
            </a:pPr>
            <a:r>
              <a:rPr lang="en-US" sz="2000" dirty="0"/>
              <a:t>1, 3, 5 Year Maintenance terms are available.</a:t>
            </a:r>
            <a:br>
              <a:rPr lang="en-US" sz="2000" dirty="0"/>
            </a:br>
            <a:endParaRPr lang="en-US" sz="2000" dirty="0"/>
          </a:p>
          <a:p>
            <a:pPr marL="285750" indent="-285750">
              <a:buFont typeface="Arial" panose="020B0604020202020204" pitchFamily="34" charset="0"/>
              <a:buChar char="•"/>
            </a:pPr>
            <a:r>
              <a:rPr lang="en-US" sz="2000" b="1" dirty="0"/>
              <a:t>All maintenance and any additional active inputs have been removed from packages.</a:t>
            </a:r>
            <a:br>
              <a:rPr lang="en-US" sz="2000" dirty="0"/>
            </a:br>
            <a:endParaRPr lang="en-US" sz="2000" dirty="0"/>
          </a:p>
        </p:txBody>
      </p:sp>
      <p:sp>
        <p:nvSpPr>
          <p:cNvPr id="7" name="TextBox 6">
            <a:extLst>
              <a:ext uri="{FF2B5EF4-FFF2-40B4-BE49-F238E27FC236}">
                <a16:creationId xmlns:a16="http://schemas.microsoft.com/office/drawing/2014/main" id="{ED9A538D-62C1-4918-B847-6FBD1CBDF1C4}"/>
              </a:ext>
            </a:extLst>
          </p:cNvPr>
          <p:cNvSpPr txBox="1"/>
          <p:nvPr/>
        </p:nvSpPr>
        <p:spPr>
          <a:xfrm>
            <a:off x="7610764" y="1057393"/>
            <a:ext cx="3658279" cy="3693319"/>
          </a:xfrm>
          <a:prstGeom prst="rect">
            <a:avLst/>
          </a:prstGeom>
          <a:solidFill>
            <a:schemeClr val="accent6">
              <a:lumMod val="20000"/>
              <a:lumOff val="80000"/>
            </a:schemeClr>
          </a:solidFill>
        </p:spPr>
        <p:txBody>
          <a:bodyPr wrap="square" rtlCol="0">
            <a:spAutoFit/>
          </a:bodyPr>
          <a:lstStyle/>
          <a:p>
            <a:r>
              <a:rPr lang="en-US" sz="1800" dirty="0"/>
              <a:t>Optional Packages are licensed per server, not per Active Input license. For example:</a:t>
            </a:r>
          </a:p>
          <a:p>
            <a:endParaRPr lang="en-US" sz="1800" dirty="0"/>
          </a:p>
          <a:p>
            <a:r>
              <a:rPr lang="en-US" sz="1800" dirty="0"/>
              <a:t>To run DP + DP Office optional package on 5 MFPs, you would need:</a:t>
            </a:r>
            <a:br>
              <a:rPr lang="en-US" sz="1800" dirty="0"/>
            </a:br>
            <a:endParaRPr lang="en-US" sz="1800" dirty="0"/>
          </a:p>
          <a:p>
            <a:pPr marL="857222" lvl="1" indent="-342900">
              <a:buFont typeface="+mj-lt"/>
              <a:buAutoNum type="arabicPeriod"/>
            </a:pPr>
            <a:r>
              <a:rPr lang="en-US" sz="1800" dirty="0"/>
              <a:t>Five (5) DP licenses using the 1-9 range.</a:t>
            </a:r>
          </a:p>
          <a:p>
            <a:pPr marL="857222" lvl="1" indent="-342900">
              <a:buFont typeface="+mj-lt"/>
              <a:buAutoNum type="arabicPeriod"/>
            </a:pPr>
            <a:r>
              <a:rPr lang="en-US" sz="1800" dirty="0"/>
              <a:t>(1) DP Office optional package. </a:t>
            </a:r>
          </a:p>
          <a:p>
            <a:pPr marL="342900" indent="-342900">
              <a:buFont typeface="Arial" panose="020B0604020202020204" pitchFamily="34" charset="0"/>
              <a:buChar char="•"/>
            </a:pPr>
            <a:endParaRPr lang="en-US" sz="1800" dirty="0"/>
          </a:p>
        </p:txBody>
      </p:sp>
    </p:spTree>
    <p:extLst>
      <p:ext uri="{BB962C8B-B14F-4D97-AF65-F5344CB8AC3E}">
        <p14:creationId xmlns:p14="http://schemas.microsoft.com/office/powerpoint/2010/main" val="3839672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968B4D65-3715-4F9B-8271-C89AD07CB33A}"/>
              </a:ext>
            </a:extLst>
          </p:cNvPr>
          <p:cNvGrpSpPr/>
          <p:nvPr/>
        </p:nvGrpSpPr>
        <p:grpSpPr>
          <a:xfrm>
            <a:off x="661879" y="673937"/>
            <a:ext cx="2844978" cy="1780652"/>
            <a:chOff x="7820635" y="798354"/>
            <a:chExt cx="2844978" cy="1976577"/>
          </a:xfrm>
        </p:grpSpPr>
        <p:sp>
          <p:nvSpPr>
            <p:cNvPr id="41" name="TextBox 40">
              <a:extLst>
                <a:ext uri="{FF2B5EF4-FFF2-40B4-BE49-F238E27FC236}">
                  <a16:creationId xmlns:a16="http://schemas.microsoft.com/office/drawing/2014/main" id="{E5533F48-6A89-46A4-9BD7-7A8BE401246C}"/>
                </a:ext>
              </a:extLst>
            </p:cNvPr>
            <p:cNvSpPr txBox="1"/>
            <p:nvPr/>
          </p:nvSpPr>
          <p:spPr>
            <a:xfrm>
              <a:off x="7829362" y="1105447"/>
              <a:ext cx="2836251" cy="1669484"/>
            </a:xfrm>
            <a:prstGeom prst="rect">
              <a:avLst/>
            </a:prstGeom>
            <a:solidFill>
              <a:srgbClr val="D4ECBA"/>
            </a:solidFill>
          </p:spPr>
          <p:txBody>
            <a:bodyPr wrap="square" rtlCol="0">
              <a:noAutofit/>
            </a:bodyPr>
            <a:lstStyle/>
            <a:p>
              <a:pPr marL="342900" lvl="1" indent="-342900" fontAlgn="b">
                <a:buFont typeface="Courier New" panose="02070309020205020404" pitchFamily="49" charset="0"/>
                <a:buChar char="o"/>
              </a:pPr>
              <a:endParaRPr lang="en-US" sz="1300" dirty="0"/>
            </a:p>
            <a:p>
              <a:pPr marL="342900" lvl="1" indent="-342900" fontAlgn="b">
                <a:buFont typeface="Courier New" panose="02070309020205020404" pitchFamily="49" charset="0"/>
                <a:buChar char="o"/>
              </a:pPr>
              <a:r>
                <a:rPr lang="en-US" sz="1300" dirty="0"/>
                <a:t>Convert to Office w/ OmniPage</a:t>
              </a:r>
            </a:p>
            <a:p>
              <a:pPr marL="342900" lvl="1" indent="-342900" fontAlgn="b">
                <a:buFont typeface="Courier New" panose="02070309020205020404" pitchFamily="49" charset="0"/>
                <a:buChar char="o"/>
              </a:pPr>
              <a:r>
                <a:rPr lang="en-US" sz="1300" dirty="0"/>
                <a:t>OmniPage license for Convert to PDF</a:t>
              </a:r>
            </a:p>
            <a:p>
              <a:pPr marL="342900" lvl="1" indent="-342900" fontAlgn="b">
                <a:buFont typeface="Courier New" panose="02070309020205020404" pitchFamily="49" charset="0"/>
                <a:buChar char="o"/>
              </a:pPr>
              <a:r>
                <a:rPr lang="en-US" sz="1300" dirty="0"/>
                <a:t>OmniPage license for Advanced OCR</a:t>
              </a:r>
            </a:p>
            <a:p>
              <a:pPr marL="342900" lvl="1" indent="-342900" fontAlgn="b">
                <a:buFont typeface="Courier New" panose="02070309020205020404" pitchFamily="49" charset="0"/>
                <a:buChar char="o"/>
              </a:pPr>
              <a:r>
                <a:rPr lang="en-US" sz="1300" dirty="0"/>
                <a:t>Asian Font Pack</a:t>
              </a:r>
            </a:p>
            <a:p>
              <a:pPr marL="0" lvl="1" fontAlgn="b"/>
              <a:endParaRPr lang="en-US" sz="1300" dirty="0"/>
            </a:p>
          </p:txBody>
        </p:sp>
        <p:sp>
          <p:nvSpPr>
            <p:cNvPr id="48" name="Rectangle 47">
              <a:extLst>
                <a:ext uri="{FF2B5EF4-FFF2-40B4-BE49-F238E27FC236}">
                  <a16:creationId xmlns:a16="http://schemas.microsoft.com/office/drawing/2014/main" id="{7AFC9F5F-9CC7-407E-B80C-672615F0684A}"/>
                </a:ext>
              </a:extLst>
            </p:cNvPr>
            <p:cNvSpPr/>
            <p:nvPr/>
          </p:nvSpPr>
          <p:spPr>
            <a:xfrm>
              <a:off x="7820635" y="798354"/>
              <a:ext cx="2836250" cy="389492"/>
            </a:xfrm>
            <a:prstGeom prst="rect">
              <a:avLst/>
            </a:prstGeom>
            <a:solidFill>
              <a:srgbClr val="92D050"/>
            </a:solidFill>
          </p:spPr>
          <p:txBody>
            <a:bodyPr wrap="square">
              <a:noAutofit/>
            </a:bodyPr>
            <a:lstStyle/>
            <a:p>
              <a:pPr marL="0" lvl="1" algn="ctr" fontAlgn="b"/>
              <a:r>
                <a:rPr lang="en-US" sz="1400" b="1" dirty="0">
                  <a:solidFill>
                    <a:schemeClr val="bg1"/>
                  </a:solidFill>
                </a:rPr>
                <a:t>Office Features</a:t>
              </a:r>
              <a:br>
                <a:rPr lang="en-US" sz="1400" dirty="0"/>
              </a:br>
              <a:endParaRPr lang="en-US" sz="1400" dirty="0"/>
            </a:p>
            <a:p>
              <a:pPr marL="285750" indent="-285750">
                <a:buFont typeface="Arial" panose="020B0604020202020204" pitchFamily="34" charset="0"/>
                <a:buChar char="•"/>
              </a:pPr>
              <a:endParaRPr lang="en-US" sz="1800" dirty="0"/>
            </a:p>
          </p:txBody>
        </p:sp>
      </p:grpSp>
      <p:grpSp>
        <p:nvGrpSpPr>
          <p:cNvPr id="11" name="Group 10">
            <a:extLst>
              <a:ext uri="{FF2B5EF4-FFF2-40B4-BE49-F238E27FC236}">
                <a16:creationId xmlns:a16="http://schemas.microsoft.com/office/drawing/2014/main" id="{968B4D65-3715-4F9B-8271-C89AD07CB33A}"/>
              </a:ext>
            </a:extLst>
          </p:cNvPr>
          <p:cNvGrpSpPr/>
          <p:nvPr/>
        </p:nvGrpSpPr>
        <p:grpSpPr>
          <a:xfrm>
            <a:off x="661878" y="2553006"/>
            <a:ext cx="2836251" cy="1517381"/>
            <a:chOff x="7811906" y="659291"/>
            <a:chExt cx="2836251" cy="1681300"/>
          </a:xfrm>
        </p:grpSpPr>
        <p:sp>
          <p:nvSpPr>
            <p:cNvPr id="12" name="TextBox 11">
              <a:extLst>
                <a:ext uri="{FF2B5EF4-FFF2-40B4-BE49-F238E27FC236}">
                  <a16:creationId xmlns:a16="http://schemas.microsoft.com/office/drawing/2014/main" id="{E5533F48-6A89-46A4-9BD7-7A8BE401246C}"/>
                </a:ext>
              </a:extLst>
            </p:cNvPr>
            <p:cNvSpPr txBox="1"/>
            <p:nvPr/>
          </p:nvSpPr>
          <p:spPr>
            <a:xfrm>
              <a:off x="7811906" y="957001"/>
              <a:ext cx="2836251" cy="138359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lstStyle/>
            <a:p>
              <a:pPr marL="342900" indent="-342900" fontAlgn="b">
                <a:buFont typeface="Courier New" panose="02070309020205020404" pitchFamily="49" charset="0"/>
                <a:buChar char="o"/>
              </a:pPr>
              <a:r>
                <a:rPr lang="en-US" sz="1300" dirty="0"/>
                <a:t>Advanced Bates Stamp</a:t>
              </a:r>
            </a:p>
            <a:p>
              <a:pPr marL="342900" indent="-342900" fontAlgn="b">
                <a:buFont typeface="Courier New" panose="02070309020205020404" pitchFamily="49" charset="0"/>
                <a:buChar char="o"/>
              </a:pPr>
              <a:r>
                <a:rPr lang="en-US" sz="1300" dirty="0"/>
                <a:t>OmniPage license for Convert to PDF</a:t>
              </a:r>
            </a:p>
            <a:p>
              <a:pPr marL="342900" indent="-342900" fontAlgn="b">
                <a:buFont typeface="Courier New" panose="02070309020205020404" pitchFamily="49" charset="0"/>
                <a:buChar char="o"/>
              </a:pPr>
              <a:r>
                <a:rPr lang="en-US" sz="1300" dirty="0"/>
                <a:t>Redaction / Highlight w/ OmniPage</a:t>
              </a:r>
            </a:p>
            <a:p>
              <a:pPr marL="342900" indent="-342900" fontAlgn="b">
                <a:buFont typeface="Courier New" panose="02070309020205020404" pitchFamily="49" charset="0"/>
                <a:buChar char="o"/>
              </a:pPr>
              <a:r>
                <a:rPr lang="en-US" sz="1300" dirty="0"/>
                <a:t>Guardian Connector</a:t>
              </a:r>
            </a:p>
            <a:p>
              <a:pPr marL="0" lvl="1" fontAlgn="b"/>
              <a:endParaRPr lang="en-US" sz="1300" dirty="0"/>
            </a:p>
          </p:txBody>
        </p:sp>
        <p:sp>
          <p:nvSpPr>
            <p:cNvPr id="13" name="Rectangle 12">
              <a:extLst>
                <a:ext uri="{FF2B5EF4-FFF2-40B4-BE49-F238E27FC236}">
                  <a16:creationId xmlns:a16="http://schemas.microsoft.com/office/drawing/2014/main" id="{7AFC9F5F-9CC7-407E-B80C-672615F0684A}"/>
                </a:ext>
              </a:extLst>
            </p:cNvPr>
            <p:cNvSpPr/>
            <p:nvPr/>
          </p:nvSpPr>
          <p:spPr>
            <a:xfrm>
              <a:off x="7811906" y="659291"/>
              <a:ext cx="2836250" cy="3172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noAutofit/>
            </a:bodyPr>
            <a:lstStyle/>
            <a:p>
              <a:pPr marL="0" lvl="1" algn="ctr" fontAlgn="b"/>
              <a:r>
                <a:rPr lang="en-US" sz="1400" b="1" dirty="0">
                  <a:solidFill>
                    <a:schemeClr val="bg1"/>
                  </a:solidFill>
                </a:rPr>
                <a:t>Legal Features</a:t>
              </a:r>
              <a:endParaRPr lang="en-US" sz="1800" dirty="0"/>
            </a:p>
          </p:txBody>
        </p:sp>
      </p:grpSp>
      <p:grpSp>
        <p:nvGrpSpPr>
          <p:cNvPr id="14" name="Group 13">
            <a:extLst>
              <a:ext uri="{FF2B5EF4-FFF2-40B4-BE49-F238E27FC236}">
                <a16:creationId xmlns:a16="http://schemas.microsoft.com/office/drawing/2014/main" id="{968B4D65-3715-4F9B-8271-C89AD07CB33A}"/>
              </a:ext>
            </a:extLst>
          </p:cNvPr>
          <p:cNvGrpSpPr/>
          <p:nvPr/>
        </p:nvGrpSpPr>
        <p:grpSpPr>
          <a:xfrm>
            <a:off x="3948474" y="754379"/>
            <a:ext cx="2836251" cy="2797242"/>
            <a:chOff x="7820635" y="776137"/>
            <a:chExt cx="2836251" cy="2927164"/>
          </a:xfrm>
        </p:grpSpPr>
        <p:sp>
          <p:nvSpPr>
            <p:cNvPr id="15" name="TextBox 14">
              <a:extLst>
                <a:ext uri="{FF2B5EF4-FFF2-40B4-BE49-F238E27FC236}">
                  <a16:creationId xmlns:a16="http://schemas.microsoft.com/office/drawing/2014/main" id="{E5533F48-6A89-46A4-9BD7-7A8BE401246C}"/>
                </a:ext>
              </a:extLst>
            </p:cNvPr>
            <p:cNvSpPr txBox="1"/>
            <p:nvPr/>
          </p:nvSpPr>
          <p:spPr>
            <a:xfrm>
              <a:off x="7820635" y="1096064"/>
              <a:ext cx="2836251" cy="260723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lstStyle/>
            <a:p>
              <a:pPr marL="342900" indent="-342900" fontAlgn="b">
                <a:buFont typeface="Courier New" panose="02070309020205020404" pitchFamily="49" charset="0"/>
                <a:buChar char="o"/>
              </a:pPr>
              <a:endParaRPr lang="en-US" sz="1300" dirty="0"/>
            </a:p>
            <a:p>
              <a:pPr marL="342900" indent="-342900" fontAlgn="b">
                <a:buFont typeface="Courier New" panose="02070309020205020404" pitchFamily="49" charset="0"/>
                <a:buChar char="o"/>
              </a:pPr>
              <a:r>
                <a:rPr lang="en-US" sz="1300" dirty="0"/>
                <a:t>OmniPage License for Advanced OCR</a:t>
              </a:r>
            </a:p>
            <a:p>
              <a:pPr marL="342900" indent="-342900" fontAlgn="b">
                <a:buFont typeface="Courier New" panose="02070309020205020404" pitchFamily="49" charset="0"/>
                <a:buChar char="o"/>
              </a:pPr>
              <a:r>
                <a:rPr lang="en-US" sz="1300" dirty="0"/>
                <a:t>Barcode Processing w/ OmniPage</a:t>
              </a:r>
            </a:p>
            <a:p>
              <a:pPr marL="342900" indent="-342900" fontAlgn="b">
                <a:buFont typeface="Courier New" panose="02070309020205020404" pitchFamily="49" charset="0"/>
                <a:buChar char="o"/>
              </a:pPr>
              <a:r>
                <a:rPr lang="en-US" sz="1300" dirty="0"/>
                <a:t>Convert to Office w/ OmniPage</a:t>
              </a:r>
            </a:p>
            <a:p>
              <a:pPr marL="342900" indent="-342900" fontAlgn="b">
                <a:buFont typeface="Courier New" panose="02070309020205020404" pitchFamily="49" charset="0"/>
                <a:buChar char="o"/>
              </a:pPr>
              <a:r>
                <a:rPr lang="en-US" sz="1300" dirty="0"/>
                <a:t>Redaction/Highlight w/ OmniPage</a:t>
              </a:r>
            </a:p>
            <a:p>
              <a:pPr marL="342900" indent="-342900" fontAlgn="b">
                <a:buFont typeface="Courier New" panose="02070309020205020404" pitchFamily="49" charset="0"/>
                <a:buChar char="o"/>
              </a:pPr>
              <a:r>
                <a:rPr lang="en-US" sz="1300" dirty="0"/>
                <a:t>OmniPage License for Convert to PDF</a:t>
              </a:r>
            </a:p>
            <a:p>
              <a:pPr marL="342900" indent="-342900" fontAlgn="b">
                <a:buFont typeface="Courier New" panose="02070309020205020404" pitchFamily="49" charset="0"/>
                <a:buChar char="o"/>
              </a:pPr>
              <a:r>
                <a:rPr lang="en-US" sz="1300" dirty="0"/>
                <a:t>Copy Defender</a:t>
              </a:r>
            </a:p>
            <a:p>
              <a:pPr marL="342900" indent="-342900" fontAlgn="b">
                <a:buFont typeface="Courier New" panose="02070309020205020404" pitchFamily="49" charset="0"/>
                <a:buChar char="o"/>
              </a:pPr>
              <a:r>
                <a:rPr lang="en-US" sz="1300" dirty="0"/>
                <a:t>Laserfiche Connector</a:t>
              </a:r>
            </a:p>
          </p:txBody>
        </p:sp>
        <p:sp>
          <p:nvSpPr>
            <p:cNvPr id="16" name="Rectangle 15">
              <a:extLst>
                <a:ext uri="{FF2B5EF4-FFF2-40B4-BE49-F238E27FC236}">
                  <a16:creationId xmlns:a16="http://schemas.microsoft.com/office/drawing/2014/main" id="{7AFC9F5F-9CC7-407E-B80C-672615F0684A}"/>
                </a:ext>
              </a:extLst>
            </p:cNvPr>
            <p:cNvSpPr/>
            <p:nvPr/>
          </p:nvSpPr>
          <p:spPr>
            <a:xfrm>
              <a:off x="7820635" y="776137"/>
              <a:ext cx="2836250" cy="423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p>
              <a:pPr marL="0" lvl="1" algn="ctr" fontAlgn="b"/>
              <a:r>
                <a:rPr lang="en-US" sz="1400" b="1" dirty="0">
                  <a:solidFill>
                    <a:schemeClr val="bg1"/>
                  </a:solidFill>
                </a:rPr>
                <a:t>Government  Features</a:t>
              </a:r>
              <a:br>
                <a:rPr lang="en-US" sz="1400" dirty="0"/>
              </a:br>
              <a:endParaRPr lang="en-US" sz="1400" dirty="0"/>
            </a:p>
            <a:p>
              <a:pPr marL="0" lvl="1" algn="ctr" fontAlgn="b"/>
              <a:endParaRPr lang="en-US" sz="1400" dirty="0"/>
            </a:p>
            <a:p>
              <a:pPr marL="285750" indent="-285750">
                <a:buFont typeface="Arial" panose="020B0604020202020204" pitchFamily="34" charset="0"/>
                <a:buChar char="•"/>
              </a:pPr>
              <a:endParaRPr lang="en-US" sz="1800" dirty="0"/>
            </a:p>
          </p:txBody>
        </p:sp>
      </p:grpSp>
      <p:grpSp>
        <p:nvGrpSpPr>
          <p:cNvPr id="17" name="Group 16">
            <a:extLst>
              <a:ext uri="{FF2B5EF4-FFF2-40B4-BE49-F238E27FC236}">
                <a16:creationId xmlns:a16="http://schemas.microsoft.com/office/drawing/2014/main" id="{968B4D65-3715-4F9B-8271-C89AD07CB33A}"/>
              </a:ext>
            </a:extLst>
          </p:cNvPr>
          <p:cNvGrpSpPr/>
          <p:nvPr/>
        </p:nvGrpSpPr>
        <p:grpSpPr>
          <a:xfrm>
            <a:off x="7176977" y="1298285"/>
            <a:ext cx="3785189" cy="2147754"/>
            <a:chOff x="7820635" y="798354"/>
            <a:chExt cx="2836251" cy="1977883"/>
          </a:xfrm>
        </p:grpSpPr>
        <p:sp>
          <p:nvSpPr>
            <p:cNvPr id="18" name="TextBox 17">
              <a:extLst>
                <a:ext uri="{FF2B5EF4-FFF2-40B4-BE49-F238E27FC236}">
                  <a16:creationId xmlns:a16="http://schemas.microsoft.com/office/drawing/2014/main" id="{E5533F48-6A89-46A4-9BD7-7A8BE401246C}"/>
                </a:ext>
              </a:extLst>
            </p:cNvPr>
            <p:cNvSpPr txBox="1"/>
            <p:nvPr/>
          </p:nvSpPr>
          <p:spPr>
            <a:xfrm>
              <a:off x="7820635" y="1096065"/>
              <a:ext cx="2836251" cy="1680172"/>
            </a:xfrm>
            <a:prstGeom prst="rect">
              <a:avLst/>
            </a:prstGeom>
          </p:spPr>
          <p:style>
            <a:lnRef idx="1">
              <a:schemeClr val="accent5"/>
            </a:lnRef>
            <a:fillRef idx="2">
              <a:schemeClr val="accent5"/>
            </a:fillRef>
            <a:effectRef idx="1">
              <a:schemeClr val="accent5"/>
            </a:effectRef>
            <a:fontRef idx="minor">
              <a:schemeClr val="dk1"/>
            </a:fontRef>
          </p:style>
          <p:txBody>
            <a:bodyPr wrap="square" numCol="2" rtlCol="0">
              <a:noAutofit/>
            </a:bodyPr>
            <a:lstStyle/>
            <a:p>
              <a:pPr marL="285750" indent="-285750" fontAlgn="b">
                <a:buFont typeface="Courier New" panose="02070309020205020404" pitchFamily="49" charset="0"/>
                <a:buChar char="o"/>
              </a:pPr>
              <a:r>
                <a:rPr lang="en-US" sz="1200" dirty="0"/>
                <a:t> Email Bundle</a:t>
              </a:r>
            </a:p>
            <a:p>
              <a:pPr marL="342900" indent="-342900" fontAlgn="b">
                <a:buFont typeface="Courier New" panose="02070309020205020404" pitchFamily="49" charset="0"/>
                <a:buChar char="o"/>
              </a:pPr>
              <a:r>
                <a:rPr lang="en-US" sz="1200" dirty="0"/>
                <a:t>OmniPage License for Advanced OCR</a:t>
              </a:r>
            </a:p>
            <a:p>
              <a:pPr marL="342900" indent="-342900" fontAlgn="b">
                <a:buFont typeface="Courier New" panose="02070309020205020404" pitchFamily="49" charset="0"/>
                <a:buChar char="o"/>
              </a:pPr>
              <a:r>
                <a:rPr lang="en-US" sz="1200" dirty="0"/>
                <a:t>Barcode Processing (1D) w/ OmniPage</a:t>
              </a:r>
            </a:p>
            <a:p>
              <a:pPr marL="342900" indent="-342900" fontAlgn="b">
                <a:buFont typeface="Courier New" panose="02070309020205020404" pitchFamily="49" charset="0"/>
                <a:buChar char="o"/>
              </a:pPr>
              <a:r>
                <a:rPr lang="en-US" sz="1200" dirty="0"/>
                <a:t>Barcode Processing (2D) w/ OmniPage</a:t>
              </a:r>
            </a:p>
            <a:p>
              <a:pPr marL="342900" indent="-342900" fontAlgn="b">
                <a:buFont typeface="Courier New" panose="02070309020205020404" pitchFamily="49" charset="0"/>
                <a:buChar char="o"/>
              </a:pPr>
              <a:r>
                <a:rPr lang="en-US" sz="1200" dirty="0"/>
                <a:t>Convert to Office w/ OmniPage</a:t>
              </a:r>
            </a:p>
            <a:p>
              <a:pPr marL="342900" indent="-342900" fontAlgn="b">
                <a:buFont typeface="Courier New" panose="02070309020205020404" pitchFamily="49" charset="0"/>
                <a:buChar char="o"/>
              </a:pPr>
              <a:r>
                <a:rPr lang="en-US" sz="1200" dirty="0"/>
                <a:t>Redaction/Highlight w/ OmniPage</a:t>
              </a:r>
            </a:p>
            <a:p>
              <a:pPr marL="342900" indent="-342900" fontAlgn="b">
                <a:buFont typeface="Courier New" panose="02070309020205020404" pitchFamily="49" charset="0"/>
                <a:buChar char="o"/>
              </a:pPr>
              <a:r>
                <a:rPr lang="en-US" sz="1200" dirty="0"/>
                <a:t>OmniPage License for Convert to PDF</a:t>
              </a:r>
            </a:p>
            <a:p>
              <a:pPr marL="342900" indent="-342900" fontAlgn="b">
                <a:buFont typeface="Courier New" panose="02070309020205020404" pitchFamily="49" charset="0"/>
                <a:buChar char="o"/>
              </a:pPr>
              <a:r>
                <a:rPr lang="en-US" sz="1200" dirty="0"/>
                <a:t>CDA Generator</a:t>
              </a:r>
            </a:p>
            <a:p>
              <a:pPr marL="342900" indent="-342900" fontAlgn="b">
                <a:buFont typeface="Courier New" panose="02070309020205020404" pitchFamily="49" charset="0"/>
                <a:buChar char="o"/>
              </a:pPr>
              <a:r>
                <a:rPr lang="en-US" sz="1200" dirty="0"/>
                <a:t>Rx Shield</a:t>
              </a:r>
            </a:p>
            <a:p>
              <a:pPr marL="342900" indent="-342900" fontAlgn="b">
                <a:buFont typeface="Courier New" panose="02070309020205020404" pitchFamily="49" charset="0"/>
                <a:buChar char="o"/>
              </a:pPr>
              <a:r>
                <a:rPr lang="en-US" sz="1200" dirty="0"/>
                <a:t>HL7 Connector</a:t>
              </a:r>
            </a:p>
            <a:p>
              <a:pPr marL="342900" indent="-342900" fontAlgn="b">
                <a:buFont typeface="Courier New" panose="02070309020205020404" pitchFamily="49" charset="0"/>
                <a:buChar char="o"/>
              </a:pPr>
              <a:r>
                <a:rPr lang="en-US" sz="1200" dirty="0"/>
                <a:t>OnBase Connector</a:t>
              </a:r>
            </a:p>
          </p:txBody>
        </p:sp>
        <p:sp>
          <p:nvSpPr>
            <p:cNvPr id="19" name="Rectangle 18">
              <a:extLst>
                <a:ext uri="{FF2B5EF4-FFF2-40B4-BE49-F238E27FC236}">
                  <a16:creationId xmlns:a16="http://schemas.microsoft.com/office/drawing/2014/main" id="{7AFC9F5F-9CC7-407E-B80C-672615F0684A}"/>
                </a:ext>
              </a:extLst>
            </p:cNvPr>
            <p:cNvSpPr/>
            <p:nvPr/>
          </p:nvSpPr>
          <p:spPr>
            <a:xfrm>
              <a:off x="7820635" y="798354"/>
              <a:ext cx="2836250" cy="31729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noAutofit/>
            </a:bodyPr>
            <a:lstStyle/>
            <a:p>
              <a:pPr marL="0" lvl="1" algn="ctr" fontAlgn="b"/>
              <a:r>
                <a:rPr lang="en-US" sz="1400" b="1" dirty="0">
                  <a:solidFill>
                    <a:schemeClr val="bg1"/>
                  </a:solidFill>
                </a:rPr>
                <a:t>Healthcare Features</a:t>
              </a:r>
              <a:endParaRPr lang="en-US" sz="1800" dirty="0"/>
            </a:p>
          </p:txBody>
        </p:sp>
      </p:grpSp>
      <p:grpSp>
        <p:nvGrpSpPr>
          <p:cNvPr id="20" name="Group 19">
            <a:extLst>
              <a:ext uri="{FF2B5EF4-FFF2-40B4-BE49-F238E27FC236}">
                <a16:creationId xmlns:a16="http://schemas.microsoft.com/office/drawing/2014/main" id="{968B4D65-3715-4F9B-8271-C89AD07CB33A}"/>
              </a:ext>
            </a:extLst>
          </p:cNvPr>
          <p:cNvGrpSpPr/>
          <p:nvPr/>
        </p:nvGrpSpPr>
        <p:grpSpPr>
          <a:xfrm>
            <a:off x="667460" y="4157995"/>
            <a:ext cx="2839397" cy="2113350"/>
            <a:chOff x="7808760" y="798354"/>
            <a:chExt cx="2839397" cy="3229960"/>
          </a:xfrm>
        </p:grpSpPr>
        <p:sp>
          <p:nvSpPr>
            <p:cNvPr id="21" name="TextBox 20">
              <a:extLst>
                <a:ext uri="{FF2B5EF4-FFF2-40B4-BE49-F238E27FC236}">
                  <a16:creationId xmlns:a16="http://schemas.microsoft.com/office/drawing/2014/main" id="{E5533F48-6A89-46A4-9BD7-7A8BE401246C}"/>
                </a:ext>
              </a:extLst>
            </p:cNvPr>
            <p:cNvSpPr txBox="1"/>
            <p:nvPr/>
          </p:nvSpPr>
          <p:spPr>
            <a:xfrm>
              <a:off x="7811906" y="1020171"/>
              <a:ext cx="2836251" cy="3008143"/>
            </a:xfrm>
            <a:prstGeom prst="rect">
              <a:avLst/>
            </a:prstGeom>
          </p:spPr>
          <p:style>
            <a:lnRef idx="1">
              <a:schemeClr val="accent6"/>
            </a:lnRef>
            <a:fillRef idx="2">
              <a:schemeClr val="accent6"/>
            </a:fillRef>
            <a:effectRef idx="1">
              <a:schemeClr val="accent6"/>
            </a:effectRef>
            <a:fontRef idx="minor">
              <a:schemeClr val="dk1"/>
            </a:fontRef>
          </p:style>
          <p:txBody>
            <a:bodyPr wrap="square" rtlCol="0">
              <a:noAutofit/>
            </a:bodyPr>
            <a:lstStyle/>
            <a:p>
              <a:pPr marL="342900" indent="-342900" fontAlgn="b">
                <a:buFont typeface="Courier New" panose="02070309020205020404" pitchFamily="49" charset="0"/>
                <a:buChar char="o"/>
              </a:pPr>
              <a:endParaRPr lang="en-US" sz="1300" dirty="0"/>
            </a:p>
            <a:p>
              <a:pPr marL="342900" indent="-342900" fontAlgn="b">
                <a:buFont typeface="Courier New" panose="02070309020205020404" pitchFamily="49" charset="0"/>
                <a:buChar char="o"/>
              </a:pPr>
              <a:r>
                <a:rPr lang="en-US" sz="1300" dirty="0"/>
                <a:t>OmniPage License  for Advanced OCR</a:t>
              </a:r>
            </a:p>
            <a:p>
              <a:pPr marL="342900" indent="-342900" fontAlgn="b">
                <a:buFont typeface="Courier New" panose="02070309020205020404" pitchFamily="49" charset="0"/>
                <a:buChar char="o"/>
              </a:pPr>
              <a:r>
                <a:rPr lang="en-US" sz="1300" dirty="0"/>
                <a:t>Convert to Office w/ OmniPage</a:t>
              </a:r>
            </a:p>
            <a:p>
              <a:pPr marL="342900" indent="-342900" fontAlgn="b">
                <a:buFont typeface="Courier New" panose="02070309020205020404" pitchFamily="49" charset="0"/>
                <a:buChar char="o"/>
              </a:pPr>
              <a:r>
                <a:rPr lang="en-US" sz="1300" dirty="0"/>
                <a:t>OmniPage license for Convert to PDF</a:t>
              </a:r>
            </a:p>
            <a:p>
              <a:pPr marL="342900" indent="-342900" fontAlgn="b">
                <a:buFont typeface="Courier New" panose="02070309020205020404" pitchFamily="49" charset="0"/>
                <a:buChar char="o"/>
              </a:pPr>
              <a:r>
                <a:rPr lang="en-US" sz="1300" dirty="0"/>
                <a:t>Redaction/Highlight w/ OmniPage</a:t>
              </a:r>
            </a:p>
            <a:p>
              <a:pPr marL="342900" indent="-342900" fontAlgn="b">
                <a:buFont typeface="Courier New" panose="02070309020205020404" pitchFamily="49" charset="0"/>
                <a:buChar char="o"/>
              </a:pPr>
              <a:r>
                <a:rPr lang="en-US" sz="1300" dirty="0"/>
                <a:t>Bubble Grader</a:t>
              </a:r>
            </a:p>
          </p:txBody>
        </p:sp>
        <p:sp>
          <p:nvSpPr>
            <p:cNvPr id="22" name="Rectangle 21">
              <a:extLst>
                <a:ext uri="{FF2B5EF4-FFF2-40B4-BE49-F238E27FC236}">
                  <a16:creationId xmlns:a16="http://schemas.microsoft.com/office/drawing/2014/main" id="{7AFC9F5F-9CC7-407E-B80C-672615F0684A}"/>
                </a:ext>
              </a:extLst>
            </p:cNvPr>
            <p:cNvSpPr/>
            <p:nvPr/>
          </p:nvSpPr>
          <p:spPr>
            <a:xfrm>
              <a:off x="7808760" y="798354"/>
              <a:ext cx="2836250" cy="4294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noAutofit/>
            </a:bodyPr>
            <a:lstStyle/>
            <a:p>
              <a:pPr marL="0" lvl="1" algn="ctr" fontAlgn="b"/>
              <a:r>
                <a:rPr lang="en-US" sz="1400" b="1" dirty="0">
                  <a:solidFill>
                    <a:schemeClr val="bg1"/>
                  </a:solidFill>
                </a:rPr>
                <a:t>Education Features</a:t>
              </a:r>
              <a:br>
                <a:rPr lang="en-US" sz="1400" dirty="0"/>
              </a:br>
              <a:endParaRPr lang="en-US" sz="1400" b="1" dirty="0">
                <a:solidFill>
                  <a:schemeClr val="bg1"/>
                </a:solidFill>
              </a:endParaRPr>
            </a:p>
            <a:p>
              <a:endParaRPr lang="en-US" sz="1800" dirty="0"/>
            </a:p>
          </p:txBody>
        </p:sp>
      </p:grpSp>
      <p:grpSp>
        <p:nvGrpSpPr>
          <p:cNvPr id="23" name="Group 22">
            <a:extLst>
              <a:ext uri="{FF2B5EF4-FFF2-40B4-BE49-F238E27FC236}">
                <a16:creationId xmlns:a16="http://schemas.microsoft.com/office/drawing/2014/main" id="{968B4D65-3715-4F9B-8271-C89AD07CB33A}"/>
              </a:ext>
            </a:extLst>
          </p:cNvPr>
          <p:cNvGrpSpPr/>
          <p:nvPr/>
        </p:nvGrpSpPr>
        <p:grpSpPr>
          <a:xfrm>
            <a:off x="3948474" y="3707949"/>
            <a:ext cx="2836251" cy="2668526"/>
            <a:chOff x="7820635" y="798354"/>
            <a:chExt cx="2836251" cy="3080206"/>
          </a:xfrm>
        </p:grpSpPr>
        <p:sp>
          <p:nvSpPr>
            <p:cNvPr id="24" name="TextBox 23">
              <a:extLst>
                <a:ext uri="{FF2B5EF4-FFF2-40B4-BE49-F238E27FC236}">
                  <a16:creationId xmlns:a16="http://schemas.microsoft.com/office/drawing/2014/main" id="{E5533F48-6A89-46A4-9BD7-7A8BE401246C}"/>
                </a:ext>
              </a:extLst>
            </p:cNvPr>
            <p:cNvSpPr txBox="1"/>
            <p:nvPr/>
          </p:nvSpPr>
          <p:spPr>
            <a:xfrm>
              <a:off x="7820635" y="1096064"/>
              <a:ext cx="2836251" cy="278249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noAutofit/>
            </a:bodyPr>
            <a:lstStyle/>
            <a:p>
              <a:pPr marL="342900" indent="-342900" fontAlgn="b">
                <a:buFont typeface="Courier New" panose="02070309020205020404" pitchFamily="49" charset="0"/>
                <a:buChar char="o"/>
              </a:pPr>
              <a:endParaRPr lang="en-US" sz="1300" dirty="0"/>
            </a:p>
            <a:p>
              <a:pPr marL="342900" indent="-342900" fontAlgn="b">
                <a:buFont typeface="Courier New" panose="02070309020205020404" pitchFamily="49" charset="0"/>
                <a:buChar char="o"/>
              </a:pPr>
              <a:r>
                <a:rPr lang="en-US" sz="1300" dirty="0"/>
                <a:t>OmniPage License for Advanced OCR</a:t>
              </a:r>
            </a:p>
            <a:p>
              <a:pPr marL="342900" indent="-342900" fontAlgn="b">
                <a:buFont typeface="Courier New" panose="02070309020205020404" pitchFamily="49" charset="0"/>
                <a:buChar char="o"/>
              </a:pPr>
              <a:r>
                <a:rPr lang="en-US" sz="1300" dirty="0"/>
                <a:t>Convert to Office w/ OmniPage</a:t>
              </a:r>
            </a:p>
            <a:p>
              <a:pPr marL="342900" indent="-342900" fontAlgn="b">
                <a:buFont typeface="Courier New" panose="02070309020205020404" pitchFamily="49" charset="0"/>
                <a:buChar char="o"/>
              </a:pPr>
              <a:r>
                <a:rPr lang="en-US" sz="1300" dirty="0"/>
                <a:t>OmniPage License for Convert to PDF</a:t>
              </a:r>
            </a:p>
            <a:p>
              <a:pPr marL="342900" indent="-342900" fontAlgn="b">
                <a:buFont typeface="Courier New" panose="02070309020205020404" pitchFamily="49" charset="0"/>
                <a:buChar char="o"/>
              </a:pPr>
              <a:r>
                <a:rPr lang="en-US" sz="1300" dirty="0"/>
                <a:t>Barcode Processing (1D) w/ OmniPage</a:t>
              </a:r>
            </a:p>
            <a:p>
              <a:pPr marL="342900" indent="-342900" fontAlgn="b">
                <a:buFont typeface="Courier New" panose="02070309020205020404" pitchFamily="49" charset="0"/>
                <a:buChar char="o"/>
              </a:pPr>
              <a:r>
                <a:rPr lang="en-US" sz="1300" dirty="0"/>
                <a:t>Barcode Processing (2D) </a:t>
              </a:r>
              <a:r>
                <a:rPr lang="en-US" sz="1200" dirty="0"/>
                <a:t>w/ OmniPage</a:t>
              </a:r>
              <a:endParaRPr lang="en-US" sz="1300" dirty="0"/>
            </a:p>
            <a:p>
              <a:pPr marL="342900" indent="-342900" fontAlgn="b">
                <a:buFont typeface="Courier New" panose="02070309020205020404" pitchFamily="49" charset="0"/>
                <a:buChar char="o"/>
              </a:pPr>
              <a:r>
                <a:rPr lang="en-US" sz="1300" dirty="0"/>
                <a:t>Redaction/Highlight </a:t>
              </a:r>
              <a:r>
                <a:rPr lang="en-US" sz="1200" dirty="0"/>
                <a:t>w/ OmniPage</a:t>
              </a:r>
            </a:p>
            <a:p>
              <a:pPr marL="342900" indent="-342900" fontAlgn="b">
                <a:buFont typeface="Courier New" panose="02070309020205020404" pitchFamily="49" charset="0"/>
                <a:buChar char="o"/>
              </a:pPr>
              <a:endParaRPr lang="en-US" sz="1300" dirty="0"/>
            </a:p>
          </p:txBody>
        </p:sp>
        <p:sp>
          <p:nvSpPr>
            <p:cNvPr id="25" name="Rectangle 24">
              <a:extLst>
                <a:ext uri="{FF2B5EF4-FFF2-40B4-BE49-F238E27FC236}">
                  <a16:creationId xmlns:a16="http://schemas.microsoft.com/office/drawing/2014/main" id="{7AFC9F5F-9CC7-407E-B80C-672615F0684A}"/>
                </a:ext>
              </a:extLst>
            </p:cNvPr>
            <p:cNvSpPr/>
            <p:nvPr/>
          </p:nvSpPr>
          <p:spPr>
            <a:xfrm>
              <a:off x="7820636" y="798354"/>
              <a:ext cx="2836250" cy="4294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noAutofit/>
            </a:bodyPr>
            <a:lstStyle/>
            <a:p>
              <a:pPr marL="0" lvl="1" algn="ctr" fontAlgn="b"/>
              <a:r>
                <a:rPr lang="en-US" sz="1400" b="1" dirty="0">
                  <a:solidFill>
                    <a:schemeClr val="bg1"/>
                  </a:solidFill>
                </a:rPr>
                <a:t>Finance Features</a:t>
              </a:r>
              <a:br>
                <a:rPr lang="en-US" sz="1400" dirty="0"/>
              </a:br>
              <a:endParaRPr lang="en-US" sz="1400" dirty="0"/>
            </a:p>
            <a:p>
              <a:pPr marL="285750" indent="-285750">
                <a:buFont typeface="Arial" panose="020B0604020202020204" pitchFamily="34" charset="0"/>
                <a:buChar char="•"/>
              </a:pPr>
              <a:endParaRPr lang="en-US" sz="1800" dirty="0"/>
            </a:p>
          </p:txBody>
        </p:sp>
      </p:grpSp>
      <p:grpSp>
        <p:nvGrpSpPr>
          <p:cNvPr id="27" name="Group 26">
            <a:extLst>
              <a:ext uri="{FF2B5EF4-FFF2-40B4-BE49-F238E27FC236}">
                <a16:creationId xmlns:a16="http://schemas.microsoft.com/office/drawing/2014/main" id="{968B4D65-3715-4F9B-8271-C89AD07CB33A}"/>
              </a:ext>
            </a:extLst>
          </p:cNvPr>
          <p:cNvGrpSpPr/>
          <p:nvPr/>
        </p:nvGrpSpPr>
        <p:grpSpPr>
          <a:xfrm>
            <a:off x="7176977" y="3623656"/>
            <a:ext cx="3785188" cy="2752819"/>
            <a:chOff x="7820635" y="798355"/>
            <a:chExt cx="2836251" cy="2499385"/>
          </a:xfrm>
        </p:grpSpPr>
        <p:sp>
          <p:nvSpPr>
            <p:cNvPr id="31" name="TextBox 30">
              <a:extLst>
                <a:ext uri="{FF2B5EF4-FFF2-40B4-BE49-F238E27FC236}">
                  <a16:creationId xmlns:a16="http://schemas.microsoft.com/office/drawing/2014/main" id="{E5533F48-6A89-46A4-9BD7-7A8BE401246C}"/>
                </a:ext>
              </a:extLst>
            </p:cNvPr>
            <p:cNvSpPr txBox="1"/>
            <p:nvPr/>
          </p:nvSpPr>
          <p:spPr>
            <a:xfrm>
              <a:off x="7820635" y="1013060"/>
              <a:ext cx="2836251" cy="2284680"/>
            </a:xfrm>
            <a:prstGeom prst="rect">
              <a:avLst/>
            </a:prstGeom>
          </p:spPr>
          <p:style>
            <a:lnRef idx="1">
              <a:schemeClr val="dk1"/>
            </a:lnRef>
            <a:fillRef idx="2">
              <a:schemeClr val="dk1"/>
            </a:fillRef>
            <a:effectRef idx="1">
              <a:schemeClr val="dk1"/>
            </a:effectRef>
            <a:fontRef idx="minor">
              <a:schemeClr val="dk1"/>
            </a:fontRef>
          </p:style>
          <p:txBody>
            <a:bodyPr wrap="square" numCol="2" rtlCol="0">
              <a:noAutofit/>
            </a:bodyPr>
            <a:lstStyle/>
            <a:p>
              <a:pPr marL="342900" indent="-342900" fontAlgn="b">
                <a:buFont typeface="Courier New" panose="02070309020205020404" pitchFamily="49" charset="0"/>
                <a:buChar char="o"/>
              </a:pPr>
              <a:endParaRPr lang="en-US" sz="1200" dirty="0"/>
            </a:p>
            <a:p>
              <a:pPr marL="119063" indent="-119063" fontAlgn="b">
                <a:buFont typeface="Courier New" panose="02070309020205020404" pitchFamily="49" charset="0"/>
                <a:buChar char="o"/>
              </a:pPr>
              <a:r>
                <a:rPr lang="en-US" sz="1200" dirty="0"/>
                <a:t>Advanced Bates Stamp</a:t>
              </a:r>
            </a:p>
            <a:p>
              <a:pPr marL="119063" indent="-119063" fontAlgn="b">
                <a:buFont typeface="Courier New" panose="02070309020205020404" pitchFamily="49" charset="0"/>
                <a:buChar char="o"/>
              </a:pPr>
              <a:r>
                <a:rPr lang="en-US" sz="1200" dirty="0"/>
                <a:t>OmniPage License for Convert to PDF</a:t>
              </a:r>
            </a:p>
            <a:p>
              <a:pPr marL="119063" indent="-119063" fontAlgn="b">
                <a:buFont typeface="Courier New" panose="02070309020205020404" pitchFamily="49" charset="0"/>
                <a:buChar char="o"/>
              </a:pPr>
              <a:r>
                <a:rPr lang="en-US" sz="1200" dirty="0"/>
                <a:t>Email Bundle</a:t>
              </a:r>
            </a:p>
            <a:p>
              <a:pPr marL="119063" indent="-119063" fontAlgn="b">
                <a:buFont typeface="Courier New" panose="02070309020205020404" pitchFamily="49" charset="0"/>
                <a:buChar char="o"/>
              </a:pPr>
              <a:r>
                <a:rPr lang="en-US" sz="1200" dirty="0"/>
                <a:t>OmniPage License for Advanced OCR</a:t>
              </a:r>
            </a:p>
            <a:p>
              <a:pPr marL="119063" indent="-119063" fontAlgn="b">
                <a:buFont typeface="Courier New" panose="02070309020205020404" pitchFamily="49" charset="0"/>
                <a:buChar char="o"/>
              </a:pPr>
              <a:r>
                <a:rPr lang="en-US" sz="1200" dirty="0"/>
                <a:t>Convert to Office w/ OmniPage</a:t>
              </a:r>
            </a:p>
            <a:p>
              <a:pPr marL="119063" indent="-119063" fontAlgn="b">
                <a:buFont typeface="Courier New" panose="02070309020205020404" pitchFamily="49" charset="0"/>
                <a:buChar char="o"/>
              </a:pPr>
              <a:r>
                <a:rPr lang="en-US" sz="1200" dirty="0"/>
                <a:t>Barcode Processing </a:t>
              </a:r>
            </a:p>
            <a:p>
              <a:pPr marL="119063" indent="-119063" fontAlgn="b">
                <a:buFont typeface="Courier New" panose="02070309020205020404" pitchFamily="49" charset="0"/>
                <a:buChar char="o"/>
              </a:pPr>
              <a:endParaRPr lang="en-US" sz="1200" dirty="0"/>
            </a:p>
            <a:p>
              <a:pPr marL="119063" indent="-119063" fontAlgn="b">
                <a:buFont typeface="Courier New" panose="02070309020205020404" pitchFamily="49" charset="0"/>
                <a:buChar char="o"/>
              </a:pPr>
              <a:endParaRPr lang="en-US" sz="1200" dirty="0"/>
            </a:p>
            <a:p>
              <a:pPr marL="119063" indent="-119063" fontAlgn="b">
                <a:buFont typeface="Courier New" panose="02070309020205020404" pitchFamily="49" charset="0"/>
                <a:buChar char="o"/>
              </a:pPr>
              <a:endParaRPr lang="en-US" sz="1200" dirty="0"/>
            </a:p>
            <a:p>
              <a:pPr marL="119063" indent="-119063" fontAlgn="b">
                <a:buFont typeface="Courier New" panose="02070309020205020404" pitchFamily="49" charset="0"/>
                <a:buChar char="o"/>
              </a:pPr>
              <a:endParaRPr lang="en-US" sz="1200" dirty="0"/>
            </a:p>
            <a:p>
              <a:pPr marL="119063" indent="-119063" fontAlgn="b">
                <a:buFont typeface="Courier New" panose="02070309020205020404" pitchFamily="49" charset="0"/>
                <a:buChar char="o"/>
              </a:pPr>
              <a:r>
                <a:rPr lang="en-US" sz="1200" dirty="0"/>
                <a:t>(1D &amp; 2D) w/ OmniPage</a:t>
              </a:r>
            </a:p>
            <a:p>
              <a:pPr marL="119063" indent="-119063" fontAlgn="b">
                <a:buFont typeface="Courier New" panose="02070309020205020404" pitchFamily="49" charset="0"/>
                <a:buChar char="o"/>
              </a:pPr>
              <a:r>
                <a:rPr lang="en-US" sz="1200" dirty="0"/>
                <a:t>Redaction /Highlight w/ OmniPage</a:t>
              </a:r>
            </a:p>
            <a:p>
              <a:pPr marL="119063" indent="-119063" fontAlgn="b">
                <a:buFont typeface="Courier New" panose="02070309020205020404" pitchFamily="49" charset="0"/>
                <a:buChar char="o"/>
              </a:pPr>
              <a:r>
                <a:rPr lang="en-US" sz="1200" dirty="0"/>
                <a:t>OnBase Connector</a:t>
              </a:r>
            </a:p>
            <a:p>
              <a:pPr marL="119063" indent="-119063" fontAlgn="b">
                <a:buFont typeface="Courier New" panose="02070309020205020404" pitchFamily="49" charset="0"/>
                <a:buChar char="o"/>
              </a:pPr>
              <a:r>
                <a:rPr lang="en-US" sz="1200" dirty="0"/>
                <a:t>Forms Processing</a:t>
              </a:r>
            </a:p>
            <a:p>
              <a:pPr marL="119063" indent="-119063" fontAlgn="b">
                <a:buFont typeface="Courier New" panose="02070309020205020404" pitchFamily="49" charset="0"/>
                <a:buChar char="o"/>
              </a:pPr>
              <a:r>
                <a:rPr lang="en-US" sz="1200" dirty="0"/>
                <a:t>Copy Defender</a:t>
              </a:r>
            </a:p>
            <a:p>
              <a:pPr marL="119063" indent="-119063" fontAlgn="b">
                <a:buFont typeface="Courier New" panose="02070309020205020404" pitchFamily="49" charset="0"/>
                <a:buChar char="o"/>
              </a:pPr>
              <a:r>
                <a:rPr lang="en-US" sz="1200" dirty="0"/>
                <a:t>Release2Me</a:t>
              </a:r>
            </a:p>
            <a:p>
              <a:pPr marL="119063" indent="-119063" fontAlgn="b">
                <a:buFont typeface="Courier New" panose="02070309020205020404" pitchFamily="49" charset="0"/>
                <a:buChar char="o"/>
              </a:pPr>
              <a:r>
                <a:rPr lang="en-US" sz="1200" dirty="0"/>
                <a:t>10 Mobile Users</a:t>
              </a:r>
            </a:p>
            <a:p>
              <a:pPr marL="119063" indent="-119063" fontAlgn="b">
                <a:buFont typeface="Courier New" panose="02070309020205020404" pitchFamily="49" charset="0"/>
                <a:buChar char="o"/>
              </a:pPr>
              <a:r>
                <a:rPr lang="en-US" sz="1200" dirty="0"/>
                <a:t>Workstation (1 User)</a:t>
              </a:r>
            </a:p>
            <a:p>
              <a:pPr marL="119063" indent="-119063" fontAlgn="b">
                <a:buFont typeface="Courier New" panose="02070309020205020404" pitchFamily="49" charset="0"/>
                <a:buChar char="o"/>
              </a:pPr>
              <a:r>
                <a:rPr lang="en-US" sz="1200" dirty="0"/>
                <a:t>Batching Indexing </a:t>
              </a:r>
              <a:br>
                <a:rPr lang="en-US" sz="1200" dirty="0"/>
              </a:br>
              <a:r>
                <a:rPr lang="en-US" sz="1200" dirty="0"/>
                <a:t>(1 User)</a:t>
              </a:r>
              <a:endParaRPr lang="en-US" sz="1050" dirty="0"/>
            </a:p>
          </p:txBody>
        </p:sp>
        <p:sp>
          <p:nvSpPr>
            <p:cNvPr id="34" name="Rectangle 33">
              <a:extLst>
                <a:ext uri="{FF2B5EF4-FFF2-40B4-BE49-F238E27FC236}">
                  <a16:creationId xmlns:a16="http://schemas.microsoft.com/office/drawing/2014/main" id="{7AFC9F5F-9CC7-407E-B80C-672615F0684A}"/>
                </a:ext>
              </a:extLst>
            </p:cNvPr>
            <p:cNvSpPr/>
            <p:nvPr/>
          </p:nvSpPr>
          <p:spPr>
            <a:xfrm>
              <a:off x="7820635" y="798355"/>
              <a:ext cx="2836250" cy="40271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noAutofit/>
            </a:bodyPr>
            <a:lstStyle/>
            <a:p>
              <a:pPr marL="0" lvl="1" algn="ctr" fontAlgn="b"/>
              <a:r>
                <a:rPr lang="en-US" sz="1400" b="1" dirty="0">
                  <a:solidFill>
                    <a:schemeClr val="bg1"/>
                  </a:solidFill>
                </a:rPr>
                <a:t>ECM Features</a:t>
              </a:r>
              <a:br>
                <a:rPr lang="en-US" sz="1400" dirty="0"/>
              </a:br>
              <a:endParaRPr lang="en-US" sz="1400" dirty="0"/>
            </a:p>
          </p:txBody>
        </p:sp>
      </p:grpSp>
      <p:sp>
        <p:nvSpPr>
          <p:cNvPr id="26" name="Rectangle 25">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Title 2"/>
          <p:cNvSpPr>
            <a:spLocks noGrp="1"/>
          </p:cNvSpPr>
          <p:nvPr>
            <p:ph type="title"/>
          </p:nvPr>
        </p:nvSpPr>
        <p:spPr>
          <a:xfrm>
            <a:off x="835201" y="185912"/>
            <a:ext cx="7056072" cy="695624"/>
          </a:xfrm>
        </p:spPr>
        <p:txBody>
          <a:bodyPr/>
          <a:lstStyle/>
          <a:p>
            <a:r>
              <a:rPr lang="en-US" dirty="0">
                <a:solidFill>
                  <a:schemeClr val="bg1"/>
                </a:solidFill>
              </a:rPr>
              <a:t>Vertical Market Optional Packages</a:t>
            </a:r>
          </a:p>
        </p:txBody>
      </p:sp>
    </p:spTree>
    <p:extLst>
      <p:ext uri="{BB962C8B-B14F-4D97-AF65-F5344CB8AC3E}">
        <p14:creationId xmlns:p14="http://schemas.microsoft.com/office/powerpoint/2010/main" val="111579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Dispatcher Phoenix Term Licensing</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17</a:t>
            </a:fld>
            <a:endParaRPr lang="en-US" dirty="0"/>
          </a:p>
        </p:txBody>
      </p:sp>
      <p:pic>
        <p:nvPicPr>
          <p:cNvPr id="7" name="Picture 6">
            <a:extLst>
              <a:ext uri="{FF2B5EF4-FFF2-40B4-BE49-F238E27FC236}">
                <a16:creationId xmlns:a16="http://schemas.microsoft.com/office/drawing/2014/main" id="{E3BF4292-5DDF-4E60-818D-DACFD378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178733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Title 2"/>
          <p:cNvSpPr>
            <a:spLocks noGrp="1"/>
          </p:cNvSpPr>
          <p:nvPr>
            <p:ph type="title"/>
          </p:nvPr>
        </p:nvSpPr>
        <p:spPr>
          <a:xfrm>
            <a:off x="835201" y="185912"/>
            <a:ext cx="7056072" cy="695624"/>
          </a:xfrm>
        </p:spPr>
        <p:txBody>
          <a:bodyPr/>
          <a:lstStyle/>
          <a:p>
            <a:r>
              <a:rPr lang="en-US" dirty="0">
                <a:solidFill>
                  <a:schemeClr val="bg1"/>
                </a:solidFill>
              </a:rPr>
              <a:t>At a Glance…</a:t>
            </a:r>
          </a:p>
        </p:txBody>
      </p:sp>
      <p:sp>
        <p:nvSpPr>
          <p:cNvPr id="29" name="Content Placeholder 4">
            <a:extLst>
              <a:ext uri="{FF2B5EF4-FFF2-40B4-BE49-F238E27FC236}">
                <a16:creationId xmlns:a16="http://schemas.microsoft.com/office/drawing/2014/main" id="{7281677C-A4B5-4B3E-BF18-EB4445F76F13}"/>
              </a:ext>
            </a:extLst>
          </p:cNvPr>
          <p:cNvSpPr>
            <a:spLocks noGrp="1"/>
          </p:cNvSpPr>
          <p:nvPr>
            <p:ph idx="1"/>
          </p:nvPr>
        </p:nvSpPr>
        <p:spPr>
          <a:xfrm>
            <a:off x="493631" y="934308"/>
            <a:ext cx="4902154" cy="5143311"/>
          </a:xfrm>
        </p:spPr>
        <p:txBody>
          <a:bodyPr>
            <a:noAutofit/>
          </a:bodyPr>
          <a:lstStyle/>
          <a:p>
            <a:pPr>
              <a:buClrTx/>
              <a:buFont typeface="Arial" panose="020B0604020202020204" pitchFamily="34" charset="0"/>
              <a:buChar char="•"/>
            </a:pPr>
            <a:r>
              <a:rPr lang="en-US" sz="1800" dirty="0"/>
              <a:t>Dispatcher Phoenix term licenses offer the </a:t>
            </a:r>
            <a:r>
              <a:rPr lang="en-US" sz="1800" b="1" dirty="0"/>
              <a:t>same functionality </a:t>
            </a:r>
            <a:r>
              <a:rPr lang="en-US" sz="1800" dirty="0"/>
              <a:t>as standard Dispatcher Phoenix perpetual licenses.</a:t>
            </a:r>
            <a:br>
              <a:rPr lang="en-US" sz="1800" dirty="0"/>
            </a:br>
            <a:endParaRPr lang="en-US" sz="1800" dirty="0"/>
          </a:p>
          <a:p>
            <a:pPr>
              <a:buClrTx/>
              <a:buFont typeface="Arial" panose="020B0604020202020204" pitchFamily="34" charset="0"/>
              <a:buChar char="•"/>
            </a:pPr>
            <a:r>
              <a:rPr lang="en-US" sz="1800" dirty="0"/>
              <a:t>Maintenance and support is included as part of the term license.</a:t>
            </a:r>
            <a:br>
              <a:rPr lang="en-US" sz="1800" dirty="0"/>
            </a:br>
            <a:endParaRPr lang="en-US" sz="1800" dirty="0"/>
          </a:p>
          <a:p>
            <a:pPr>
              <a:buClrTx/>
              <a:buFont typeface="Arial" panose="020B0604020202020204" pitchFamily="34" charset="0"/>
              <a:buChar char="•"/>
            </a:pPr>
            <a:r>
              <a:rPr lang="en-US" sz="1800" dirty="0"/>
              <a:t>The cost of a 12-month term license must be paid upfront and then paid yearly.</a:t>
            </a:r>
          </a:p>
          <a:p>
            <a:pPr>
              <a:buClrTx/>
              <a:buFont typeface="Arial" panose="020B0604020202020204" pitchFamily="34" charset="0"/>
              <a:buChar char="•"/>
            </a:pPr>
            <a:endParaRPr lang="en-US" sz="1800" dirty="0"/>
          </a:p>
          <a:p>
            <a:pPr>
              <a:buClrTx/>
              <a:buFont typeface="Arial" panose="020B0604020202020204" pitchFamily="34" charset="0"/>
              <a:buChar char="•"/>
            </a:pPr>
            <a:r>
              <a:rPr lang="en-US" sz="1800" dirty="0"/>
              <a:t>With Dispatcher Phoenix term licenses, customers can invest in the functionality that they need now and also continue to expand their capabilities as their organization grows. </a:t>
            </a:r>
            <a:br>
              <a:rPr lang="en-US" sz="1800" dirty="0"/>
            </a:br>
            <a:endParaRPr lang="en-US" sz="1800" dirty="0"/>
          </a:p>
        </p:txBody>
      </p:sp>
      <p:graphicFrame>
        <p:nvGraphicFramePr>
          <p:cNvPr id="30" name="Table 2">
            <a:extLst>
              <a:ext uri="{FF2B5EF4-FFF2-40B4-BE49-F238E27FC236}">
                <a16:creationId xmlns:a16="http://schemas.microsoft.com/office/drawing/2014/main" id="{C07B9269-0D9A-41CF-910D-885B615601E4}"/>
              </a:ext>
            </a:extLst>
          </p:cNvPr>
          <p:cNvGraphicFramePr>
            <a:graphicFrameLocks noGrp="1"/>
          </p:cNvGraphicFramePr>
          <p:nvPr>
            <p:extLst>
              <p:ext uri="{D42A27DB-BD31-4B8C-83A1-F6EECF244321}">
                <p14:modId xmlns:p14="http://schemas.microsoft.com/office/powerpoint/2010/main" val="166403558"/>
              </p:ext>
            </p:extLst>
          </p:nvPr>
        </p:nvGraphicFramePr>
        <p:xfrm>
          <a:off x="5467818" y="925360"/>
          <a:ext cx="5744518" cy="4807585"/>
        </p:xfrm>
        <a:graphic>
          <a:graphicData uri="http://schemas.openxmlformats.org/drawingml/2006/table">
            <a:tbl>
              <a:tblPr firstRow="1" bandRow="1">
                <a:tableStyleId>{93296810-A885-4BE3-A3E7-6D5BEEA58F35}</a:tableStyleId>
              </a:tblPr>
              <a:tblGrid>
                <a:gridCol w="2872259">
                  <a:extLst>
                    <a:ext uri="{9D8B030D-6E8A-4147-A177-3AD203B41FA5}">
                      <a16:colId xmlns:a16="http://schemas.microsoft.com/office/drawing/2014/main" val="2722937141"/>
                    </a:ext>
                  </a:extLst>
                </a:gridCol>
                <a:gridCol w="2872259">
                  <a:extLst>
                    <a:ext uri="{9D8B030D-6E8A-4147-A177-3AD203B41FA5}">
                      <a16:colId xmlns:a16="http://schemas.microsoft.com/office/drawing/2014/main" val="1777446512"/>
                    </a:ext>
                  </a:extLst>
                </a:gridCol>
              </a:tblGrid>
              <a:tr h="370840">
                <a:tc>
                  <a:txBody>
                    <a:bodyPr/>
                    <a:lstStyle/>
                    <a:p>
                      <a:pPr algn="ctr"/>
                      <a:r>
                        <a:rPr lang="en-US" dirty="0"/>
                        <a:t>DP Perpetual Licenses</a:t>
                      </a:r>
                    </a:p>
                  </a:txBody>
                  <a:tcPr/>
                </a:tc>
                <a:tc>
                  <a:txBody>
                    <a:bodyPr/>
                    <a:lstStyle/>
                    <a:p>
                      <a:pPr algn="ctr"/>
                      <a:r>
                        <a:rPr lang="en-US" dirty="0"/>
                        <a:t>DP Term Licenses</a:t>
                      </a:r>
                    </a:p>
                  </a:txBody>
                  <a:tcPr/>
                </a:tc>
                <a:extLst>
                  <a:ext uri="{0D108BD9-81ED-4DB2-BD59-A6C34878D82A}">
                    <a16:rowId xmlns:a16="http://schemas.microsoft.com/office/drawing/2014/main" val="1570915245"/>
                  </a:ext>
                </a:extLst>
              </a:tr>
              <a:tr h="370840">
                <a:tc>
                  <a:txBody>
                    <a:bodyPr/>
                    <a:lstStyle/>
                    <a:p>
                      <a:r>
                        <a:rPr lang="en-US" dirty="0"/>
                        <a:t>Software is installed on server / local computer.</a:t>
                      </a:r>
                    </a:p>
                  </a:txBody>
                  <a:tcPr/>
                </a:tc>
                <a:tc>
                  <a:txBody>
                    <a:bodyPr/>
                    <a:lstStyle/>
                    <a:p>
                      <a:r>
                        <a:rPr lang="en-US" dirty="0"/>
                        <a:t>Software is installed on server / local computer.</a:t>
                      </a:r>
                    </a:p>
                  </a:txBody>
                  <a:tcPr/>
                </a:tc>
                <a:extLst>
                  <a:ext uri="{0D108BD9-81ED-4DB2-BD59-A6C34878D82A}">
                    <a16:rowId xmlns:a16="http://schemas.microsoft.com/office/drawing/2014/main" val="2079717331"/>
                  </a:ext>
                </a:extLst>
              </a:tr>
              <a:tr h="370840">
                <a:tc>
                  <a:txBody>
                    <a:bodyPr/>
                    <a:lstStyle/>
                    <a:p>
                      <a:r>
                        <a:rPr lang="en-US" dirty="0"/>
                        <a:t>Maintenance sold separately.</a:t>
                      </a:r>
                    </a:p>
                  </a:txBody>
                  <a:tcPr/>
                </a:tc>
                <a:tc>
                  <a:txBody>
                    <a:bodyPr/>
                    <a:lstStyle/>
                    <a:p>
                      <a:r>
                        <a:rPr lang="en-US" dirty="0"/>
                        <a:t>Maintenance included as part of subscription/term license.</a:t>
                      </a:r>
                    </a:p>
                  </a:txBody>
                  <a:tcPr/>
                </a:tc>
                <a:extLst>
                  <a:ext uri="{0D108BD9-81ED-4DB2-BD59-A6C34878D82A}">
                    <a16:rowId xmlns:a16="http://schemas.microsoft.com/office/drawing/2014/main" val="324132321"/>
                  </a:ext>
                </a:extLst>
              </a:tr>
              <a:tr h="370840">
                <a:tc>
                  <a:txBody>
                    <a:bodyPr/>
                    <a:lstStyle/>
                    <a:p>
                      <a:r>
                        <a:rPr lang="en-US" dirty="0"/>
                        <a:t>Customer owns the software.</a:t>
                      </a:r>
                    </a:p>
                  </a:txBody>
                  <a:tcPr/>
                </a:tc>
                <a:tc>
                  <a:txBody>
                    <a:bodyPr/>
                    <a:lstStyle/>
                    <a:p>
                      <a:r>
                        <a:rPr lang="en-US" dirty="0"/>
                        <a:t>Customer does not own their license(s). </a:t>
                      </a:r>
                    </a:p>
                  </a:txBody>
                  <a:tcPr/>
                </a:tc>
                <a:extLst>
                  <a:ext uri="{0D108BD9-81ED-4DB2-BD59-A6C34878D82A}">
                    <a16:rowId xmlns:a16="http://schemas.microsoft.com/office/drawing/2014/main" val="975096004"/>
                  </a:ext>
                </a:extLst>
              </a:tr>
              <a:tr h="370840">
                <a:tc>
                  <a:txBody>
                    <a:bodyPr/>
                    <a:lstStyle/>
                    <a:p>
                      <a:r>
                        <a:rPr lang="en-US" dirty="0"/>
                        <a:t>One-time fee paid up-front.</a:t>
                      </a:r>
                    </a:p>
                  </a:txBody>
                  <a:tcPr/>
                </a:tc>
                <a:tc>
                  <a:txBody>
                    <a:bodyPr/>
                    <a:lstStyle/>
                    <a:p>
                      <a:r>
                        <a:rPr lang="en-US" dirty="0"/>
                        <a:t>12-month subscription paid up-front.</a:t>
                      </a:r>
                    </a:p>
                  </a:txBody>
                  <a:tcPr/>
                </a:tc>
                <a:extLst>
                  <a:ext uri="{0D108BD9-81ED-4DB2-BD59-A6C34878D82A}">
                    <a16:rowId xmlns:a16="http://schemas.microsoft.com/office/drawing/2014/main" val="1747370886"/>
                  </a:ext>
                </a:extLst>
              </a:tr>
              <a:tr h="370840">
                <a:tc>
                  <a:txBody>
                    <a:bodyPr/>
                    <a:lstStyle/>
                    <a:p>
                      <a:r>
                        <a:rPr lang="en-US" dirty="0"/>
                        <a:t>Software remains available even if maintenance is not renewed.</a:t>
                      </a:r>
                    </a:p>
                  </a:txBody>
                  <a:tcPr/>
                </a:tc>
                <a:tc>
                  <a:txBody>
                    <a:bodyPr/>
                    <a:lstStyle/>
                    <a:p>
                      <a:r>
                        <a:rPr lang="en-US" dirty="0"/>
                        <a:t>Software no longer works if subscription/term is not renewed.</a:t>
                      </a:r>
                    </a:p>
                  </a:txBody>
                  <a:tcPr/>
                </a:tc>
                <a:extLst>
                  <a:ext uri="{0D108BD9-81ED-4DB2-BD59-A6C34878D82A}">
                    <a16:rowId xmlns:a16="http://schemas.microsoft.com/office/drawing/2014/main" val="3119086290"/>
                  </a:ext>
                </a:extLst>
              </a:tr>
              <a:tr h="370840">
                <a:tc>
                  <a:txBody>
                    <a:bodyPr/>
                    <a:lstStyle/>
                    <a:p>
                      <a:r>
                        <a:rPr lang="en-US" dirty="0"/>
                        <a:t>Priced higher than subscription plan due to continuous license. </a:t>
                      </a:r>
                    </a:p>
                  </a:txBody>
                  <a:tcPr/>
                </a:tc>
                <a:tc>
                  <a:txBody>
                    <a:bodyPr/>
                    <a:lstStyle/>
                    <a:p>
                      <a:r>
                        <a:rPr lang="en-US" dirty="0"/>
                        <a:t>Price lower than perpetual license due to short-term commitment.</a:t>
                      </a:r>
                    </a:p>
                  </a:txBody>
                  <a:tcPr/>
                </a:tc>
                <a:extLst>
                  <a:ext uri="{0D108BD9-81ED-4DB2-BD59-A6C34878D82A}">
                    <a16:rowId xmlns:a16="http://schemas.microsoft.com/office/drawing/2014/main" val="1017634285"/>
                  </a:ext>
                </a:extLst>
              </a:tr>
            </a:tbl>
          </a:graphicData>
        </a:graphic>
      </p:graphicFrame>
      <p:sp>
        <p:nvSpPr>
          <p:cNvPr id="6" name="Slide Number Placeholder 3">
            <a:extLst>
              <a:ext uri="{FF2B5EF4-FFF2-40B4-BE49-F238E27FC236}">
                <a16:creationId xmlns:a16="http://schemas.microsoft.com/office/drawing/2014/main" id="{7CC884D7-C0D7-AD2C-FE59-8713425731C5}"/>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18</a:t>
            </a:fld>
            <a:endParaRPr lang="en-US" dirty="0"/>
          </a:p>
        </p:txBody>
      </p:sp>
    </p:spTree>
    <p:extLst>
      <p:ext uri="{BB962C8B-B14F-4D97-AF65-F5344CB8AC3E}">
        <p14:creationId xmlns:p14="http://schemas.microsoft.com/office/powerpoint/2010/main" val="7909598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8" name="Title 2"/>
          <p:cNvSpPr>
            <a:spLocks noGrp="1"/>
          </p:cNvSpPr>
          <p:nvPr>
            <p:ph type="title"/>
          </p:nvPr>
        </p:nvSpPr>
        <p:spPr>
          <a:xfrm>
            <a:off x="835201" y="185912"/>
            <a:ext cx="7056072" cy="695624"/>
          </a:xfrm>
        </p:spPr>
        <p:txBody>
          <a:bodyPr/>
          <a:lstStyle/>
          <a:p>
            <a:r>
              <a:rPr lang="en-US" dirty="0">
                <a:solidFill>
                  <a:schemeClr val="bg1"/>
                </a:solidFill>
              </a:rPr>
              <a:t>Ordering Term Licenses</a:t>
            </a:r>
          </a:p>
        </p:txBody>
      </p:sp>
      <p:sp>
        <p:nvSpPr>
          <p:cNvPr id="7" name="Content Placeholder 4">
            <a:extLst>
              <a:ext uri="{FF2B5EF4-FFF2-40B4-BE49-F238E27FC236}">
                <a16:creationId xmlns:a16="http://schemas.microsoft.com/office/drawing/2014/main" id="{7281677C-A4B5-4B3E-BF18-EB4445F76F13}"/>
              </a:ext>
            </a:extLst>
          </p:cNvPr>
          <p:cNvSpPr txBox="1">
            <a:spLocks/>
          </p:cNvSpPr>
          <p:nvPr/>
        </p:nvSpPr>
        <p:spPr>
          <a:xfrm>
            <a:off x="541864" y="991398"/>
            <a:ext cx="6020861" cy="5809452"/>
          </a:xfrm>
          <a:prstGeom prst="rect">
            <a:avLst/>
          </a:prstGeom>
        </p:spPr>
        <p:txBody>
          <a:bodyPr vert="horz" lIns="0" tIns="0" rIns="0" bIns="0" rtlCol="0">
            <a:noAutofit/>
          </a:bodyPr>
          <a:lstStyle>
            <a:lvl1pPr marL="180000" indent="-180000" algn="l" defTabSz="864017" rtl="0" eaLnBrk="1" latinLnBrk="0" hangingPunct="1">
              <a:lnSpc>
                <a:spcPct val="110000"/>
              </a:lnSpc>
              <a:spcBef>
                <a:spcPts val="945"/>
              </a:spcBef>
              <a:buClr>
                <a:schemeClr val="accent1"/>
              </a:buClr>
              <a:buFont typeface="Arial" panose="020B0604020202020204" pitchFamily="34" charset="0"/>
              <a:buChar char="–"/>
              <a:defRPr sz="1400" kern="1200">
                <a:solidFill>
                  <a:schemeClr val="tx1"/>
                </a:solidFill>
                <a:latin typeface="+mn-lt"/>
                <a:ea typeface="+mn-ea"/>
                <a:cs typeface="+mn-cs"/>
              </a:defRPr>
            </a:lvl1pPr>
            <a:lvl2pPr marL="468000" indent="-288000" algn="l" defTabSz="864017" rtl="0" eaLnBrk="1" latinLnBrk="0" hangingPunct="1">
              <a:lnSpc>
                <a:spcPct val="11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48000" indent="-180000" algn="l" defTabSz="864017" rtl="0" eaLnBrk="1" latinLnBrk="0" hangingPunct="1">
              <a:lnSpc>
                <a:spcPct val="110000"/>
              </a:lnSpc>
              <a:spcBef>
                <a:spcPts val="472"/>
              </a:spcBef>
              <a:buClr>
                <a:schemeClr val="accent1"/>
              </a:buClr>
              <a:buFont typeface="Courier New" panose="02070309020205020404" pitchFamily="49" charset="0"/>
              <a:buChar char="o"/>
              <a:defRPr sz="1400" kern="1200">
                <a:solidFill>
                  <a:schemeClr val="tx1"/>
                </a:solidFill>
                <a:latin typeface="+mn-lt"/>
                <a:ea typeface="+mn-ea"/>
                <a:cs typeface="+mn-cs"/>
              </a:defRPr>
            </a:lvl3pPr>
            <a:lvl4pPr marL="900000" indent="-216004" algn="l" defTabSz="864017" rtl="0" eaLnBrk="1" latinLnBrk="0" hangingPunct="1">
              <a:lnSpc>
                <a:spcPct val="110000"/>
              </a:lnSpc>
              <a:spcBef>
                <a:spcPts val="472"/>
              </a:spcBef>
              <a:buClr>
                <a:schemeClr val="accent1"/>
              </a:buClr>
              <a:buFont typeface="Wingdings" pitchFamily="2" charset="2"/>
              <a:buChar char="§"/>
              <a:defRPr sz="1400" kern="1200">
                <a:solidFill>
                  <a:schemeClr val="tx1"/>
                </a:solidFill>
                <a:latin typeface="+mn-lt"/>
                <a:ea typeface="+mn-ea"/>
                <a:cs typeface="+mn-cs"/>
              </a:defRPr>
            </a:lvl4pPr>
            <a:lvl5pPr marL="1080000" indent="-180000" algn="l" defTabSz="864017" rtl="0" eaLnBrk="1" latinLnBrk="0" hangingPunct="1">
              <a:lnSpc>
                <a:spcPct val="110000"/>
              </a:lnSpc>
              <a:spcBef>
                <a:spcPts val="472"/>
              </a:spcBef>
              <a:buClr>
                <a:schemeClr val="accent1"/>
              </a:buClr>
              <a:buFont typeface="Arial" panose="020B0604020202020204" pitchFamily="34" charset="0"/>
              <a:buChar char="•"/>
              <a:defRPr sz="1400"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None/>
            </a:pPr>
            <a:r>
              <a:rPr lang="en-US" sz="1800" dirty="0"/>
              <a:t>When ordering, please note the following: </a:t>
            </a:r>
            <a:br>
              <a:rPr lang="en-US" sz="1800" dirty="0"/>
            </a:br>
            <a:endParaRPr lang="en-US" sz="1800" dirty="0"/>
          </a:p>
          <a:p>
            <a:pPr lvl="1">
              <a:buFont typeface="Courier New" panose="02070309020205020404" pitchFamily="49" charset="0"/>
              <a:buChar char="o"/>
            </a:pPr>
            <a:r>
              <a:rPr lang="en-US" sz="1800" dirty="0"/>
              <a:t>ALL Dispatcher Phoenix monthly term licenses must be ordered in </a:t>
            </a:r>
            <a:r>
              <a:rPr lang="en-US" sz="1800" b="1" dirty="0"/>
              <a:t>12-month increments.</a:t>
            </a:r>
          </a:p>
          <a:p>
            <a:pPr lvl="1">
              <a:buFont typeface="Courier New" panose="02070309020205020404" pitchFamily="49" charset="0"/>
              <a:buChar char="o"/>
            </a:pPr>
            <a:endParaRPr lang="en-US" sz="1800" b="1" dirty="0"/>
          </a:p>
          <a:p>
            <a:pPr lvl="1">
              <a:buFont typeface="Courier New" panose="02070309020205020404" pitchFamily="49" charset="0"/>
              <a:buChar char="o"/>
            </a:pPr>
            <a:r>
              <a:rPr lang="en-US" sz="1800" dirty="0"/>
              <a:t>Multiple base licenses must be ordered as </a:t>
            </a:r>
            <a:r>
              <a:rPr lang="en-US" sz="1800" b="1" dirty="0"/>
              <a:t>separate line items</a:t>
            </a:r>
            <a:r>
              <a:rPr lang="en-US" sz="1800" dirty="0"/>
              <a:t>.</a:t>
            </a:r>
            <a:br>
              <a:rPr lang="en-US" sz="1800" b="1" dirty="0">
                <a:solidFill>
                  <a:schemeClr val="accent1"/>
                </a:solidFill>
              </a:rPr>
            </a:br>
            <a:endParaRPr lang="en-US" sz="1800" b="1" dirty="0">
              <a:solidFill>
                <a:schemeClr val="accent1"/>
              </a:solidFill>
            </a:endParaRPr>
          </a:p>
          <a:p>
            <a:pPr lvl="1">
              <a:buFont typeface="Courier New" panose="02070309020205020404" pitchFamily="49" charset="0"/>
              <a:buChar char="o"/>
            </a:pPr>
            <a:r>
              <a:rPr lang="en-US" sz="1800" dirty="0"/>
              <a:t>A note should be included on the order that the software will be installed on a new system. </a:t>
            </a:r>
            <a:br>
              <a:rPr lang="en-US" sz="1800" b="1" dirty="0">
                <a:solidFill>
                  <a:schemeClr val="accent1"/>
                </a:solidFill>
              </a:rPr>
            </a:br>
            <a:endParaRPr lang="en-US" sz="1800" b="1" dirty="0">
              <a:solidFill>
                <a:schemeClr val="accent1"/>
              </a:solidFill>
            </a:endParaRPr>
          </a:p>
          <a:p>
            <a:pPr lvl="1">
              <a:buFont typeface="Courier New" panose="02070309020205020404" pitchFamily="49" charset="0"/>
              <a:buChar char="o"/>
            </a:pPr>
            <a:r>
              <a:rPr lang="en-US" sz="1800" dirty="0"/>
              <a:t>All items should be ordered with the same kind of maintenance (Regular maintenance or Gold SLA).</a:t>
            </a:r>
            <a:br>
              <a:rPr lang="en-US" sz="1800" dirty="0"/>
            </a:br>
            <a:endParaRPr lang="en-US" sz="2400" dirty="0"/>
          </a:p>
          <a:p>
            <a:pPr marL="457200" lvl="1" indent="0">
              <a:buFont typeface="Arial" panose="020B0604020202020204" pitchFamily="34" charset="0"/>
              <a:buNone/>
            </a:pPr>
            <a:br>
              <a:rPr lang="en-US" sz="1800" dirty="0"/>
            </a:br>
            <a:endParaRPr lang="en-US" sz="1800" dirty="0"/>
          </a:p>
          <a:p>
            <a:endParaRPr lang="en-US" sz="1800" dirty="0"/>
          </a:p>
          <a:p>
            <a:endParaRPr lang="en-US" sz="1800"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6715125" y="1778000"/>
            <a:ext cx="4321176" cy="3060700"/>
          </a:xfrm>
          <a:prstGeom prst="rect">
            <a:avLst/>
          </a:prstGeom>
          <a:effectLst>
            <a:outerShdw blurRad="50800" dist="38100" dir="2700000" algn="tl" rotWithShape="0">
              <a:prstClr val="black">
                <a:alpha val="40000"/>
              </a:prstClr>
            </a:outerShdw>
          </a:effectLst>
        </p:spPr>
      </p:pic>
      <p:sp>
        <p:nvSpPr>
          <p:cNvPr id="6" name="Slide Number Placeholder 3">
            <a:extLst>
              <a:ext uri="{FF2B5EF4-FFF2-40B4-BE49-F238E27FC236}">
                <a16:creationId xmlns:a16="http://schemas.microsoft.com/office/drawing/2014/main" id="{902D8207-1418-D0C7-33E5-2FAA3D95582A}"/>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19</a:t>
            </a:fld>
            <a:endParaRPr lang="en-US" dirty="0"/>
          </a:p>
        </p:txBody>
      </p:sp>
    </p:spTree>
    <p:extLst>
      <p:ext uri="{BB962C8B-B14F-4D97-AF65-F5344CB8AC3E}">
        <p14:creationId xmlns:p14="http://schemas.microsoft.com/office/powerpoint/2010/main" val="2216216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4714875" cy="6483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Content Placeholder 5"/>
          <p:cNvSpPr>
            <a:spLocks noGrp="1"/>
          </p:cNvSpPr>
          <p:nvPr>
            <p:ph type="body" sz="quarter" idx="13"/>
          </p:nvPr>
        </p:nvSpPr>
        <p:spPr>
          <a:xfrm>
            <a:off x="5511503" y="301634"/>
            <a:ext cx="4855597" cy="6017244"/>
          </a:xfrm>
        </p:spPr>
        <p:txBody>
          <a:bodyPr>
            <a:normAutofit/>
          </a:bodyPr>
          <a:lstStyle/>
          <a:p>
            <a:r>
              <a:rPr lang="en-US" sz="1600" b="1" dirty="0">
                <a:solidFill>
                  <a:schemeClr val="tx1"/>
                </a:solidFill>
                <a:cs typeface="Arial" panose="020B0604020202020204" pitchFamily="34" charset="0"/>
              </a:rPr>
              <a:t>Dispatcher Phoenix 8.0 Licensing Model</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2" action="ppaction://hlinksldjump"/>
              </a:rPr>
              <a:t>Slides 3 - 13</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Optional Vertical Market Packages</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3" action="ppaction://hlinksldjump"/>
              </a:rPr>
              <a:t>Slides 14 – 16</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Term Licensing</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4" action="ppaction://hlinksldjump"/>
              </a:rPr>
              <a:t>Slides 17 - 19 </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User Licensing</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5" action="ppaction://hlinksldjump"/>
              </a:rPr>
              <a:t>Slides 20 - 25</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Release2Me Device Licensing</a:t>
            </a:r>
            <a:br>
              <a:rPr lang="en-US" sz="1600" b="1"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6" action="ppaction://hlinksldjump"/>
              </a:rPr>
              <a:t>Slides 26 – 29</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Dispatcher Phoenix Enterprise Licensing</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7" action="ppaction://hlinksldjump"/>
              </a:rPr>
              <a:t>Slides 30 - 34</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Dispatcher Phoenix ScanTrip</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8" action="ppaction://hlinksldjump"/>
              </a:rPr>
              <a:t>Slides 35 - 40</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Dispatcher Phoenix Release2Me+</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9" action="ppaction://hlinksldjump"/>
              </a:rPr>
              <a:t>Slides 41 – 45</a:t>
            </a:r>
            <a:endParaRPr lang="en-US" sz="1600" dirty="0">
              <a:solidFill>
                <a:schemeClr val="tx1"/>
              </a:solidFill>
              <a:cs typeface="Arial" panose="020B0604020202020204" pitchFamily="34" charset="0"/>
            </a:endParaRPr>
          </a:p>
          <a:p>
            <a:r>
              <a:rPr lang="en-US" sz="1600" b="1" dirty="0">
                <a:solidFill>
                  <a:schemeClr val="tx1"/>
                </a:solidFill>
                <a:cs typeface="Arial" panose="020B0604020202020204" pitchFamily="34" charset="0"/>
              </a:rPr>
              <a:t>Dispatcher Suite Licensing</a:t>
            </a:r>
            <a:br>
              <a:rPr lang="en-US" sz="1600" dirty="0">
                <a:solidFill>
                  <a:schemeClr val="tx1"/>
                </a:solidFill>
                <a:cs typeface="Arial" panose="020B0604020202020204" pitchFamily="34" charset="0"/>
              </a:rPr>
            </a:br>
            <a:r>
              <a:rPr lang="en-US" sz="1600" dirty="0">
                <a:solidFill>
                  <a:schemeClr val="tx1"/>
                </a:solidFill>
                <a:cs typeface="Arial" panose="020B0604020202020204" pitchFamily="34" charset="0"/>
                <a:hlinkClick r:id="rId10" action="ppaction://hlinksldjump"/>
              </a:rPr>
              <a:t>Slides 46 - 50</a:t>
            </a:r>
            <a:endParaRPr lang="en-US" sz="1600" dirty="0">
              <a:solidFill>
                <a:schemeClr val="tx1"/>
              </a:solidFill>
              <a:cs typeface="Arial" panose="020B0604020202020204" pitchFamily="34" charset="0"/>
            </a:endParaRPr>
          </a:p>
          <a:p>
            <a:endParaRPr lang="en-US" sz="2000" b="1" dirty="0">
              <a:solidFill>
                <a:schemeClr val="tx1"/>
              </a:solidFill>
              <a:cs typeface="Arial" panose="020B0604020202020204" pitchFamily="34" charset="0"/>
            </a:endParaRPr>
          </a:p>
        </p:txBody>
      </p:sp>
      <p:sp>
        <p:nvSpPr>
          <p:cNvPr id="4" name="Slide Number Placeholder 3"/>
          <p:cNvSpPr>
            <a:spLocks noGrp="1"/>
          </p:cNvSpPr>
          <p:nvPr>
            <p:ph type="sldNum" sz="quarter" idx="12"/>
          </p:nvPr>
        </p:nvSpPr>
        <p:spPr/>
        <p:txBody>
          <a:bodyPr/>
          <a:lstStyle/>
          <a:p>
            <a:fld id="{DC072636-299A-6C46-A669-0ADFB831C07C}" type="slidenum">
              <a:rPr lang="en-US" smtClean="0"/>
              <a:pPr/>
              <a:t>2</a:t>
            </a:fld>
            <a:endParaRPr lang="en-US" dirty="0"/>
          </a:p>
        </p:txBody>
      </p:sp>
      <p:sp>
        <p:nvSpPr>
          <p:cNvPr id="13" name="Title 1">
            <a:extLst>
              <a:ext uri="{FF2B5EF4-FFF2-40B4-BE49-F238E27FC236}">
                <a16:creationId xmlns:a16="http://schemas.microsoft.com/office/drawing/2014/main" id="{62BB4F3D-04BD-8541-A4C8-9862B2BAF82A}"/>
              </a:ext>
            </a:extLst>
          </p:cNvPr>
          <p:cNvSpPr>
            <a:spLocks noGrp="1"/>
          </p:cNvSpPr>
          <p:nvPr>
            <p:ph type="ctrTitle"/>
          </p:nvPr>
        </p:nvSpPr>
        <p:spPr>
          <a:xfrm>
            <a:off x="356260" y="1861232"/>
            <a:ext cx="4180113" cy="2373500"/>
          </a:xfrm>
        </p:spPr>
        <p:txBody>
          <a:bodyPr>
            <a:normAutofit/>
          </a:bodyPr>
          <a:lstStyle/>
          <a:p>
            <a:r>
              <a:rPr lang="en-US" sz="4000" dirty="0">
                <a:solidFill>
                  <a:schemeClr val="bg1"/>
                </a:solidFill>
                <a:latin typeface="+mj-lt"/>
              </a:rPr>
              <a:t>Dispatcher Phoenix</a:t>
            </a:r>
            <a:br>
              <a:rPr lang="en-US" sz="4000" dirty="0">
                <a:solidFill>
                  <a:schemeClr val="bg1"/>
                </a:solidFill>
                <a:latin typeface="+mj-lt"/>
              </a:rPr>
            </a:br>
            <a:r>
              <a:rPr lang="en-US" sz="4000" dirty="0">
                <a:solidFill>
                  <a:schemeClr val="bg1"/>
                </a:solidFill>
                <a:latin typeface="+mj-lt"/>
              </a:rPr>
              <a:t>Licensing</a:t>
            </a:r>
            <a:endParaRPr lang="en-US" sz="2800" b="0" dirty="0">
              <a:solidFill>
                <a:schemeClr val="bg1"/>
              </a:solidFill>
              <a:latin typeface="+mj-lt"/>
            </a:endParaRPr>
          </a:p>
        </p:txBody>
      </p:sp>
      <p:pic>
        <p:nvPicPr>
          <p:cNvPr id="12"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115855" y="0"/>
            <a:ext cx="841846" cy="841846"/>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5079311" y="1033123"/>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5071135" y="1751311"/>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5079311" y="2484342"/>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5079311" y="3165789"/>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5071135" y="333162"/>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079311" y="3905488"/>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5079311" y="4635596"/>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079311" y="5346137"/>
            <a:ext cx="274320" cy="274320"/>
          </a:xfrm>
          <a:prstGeom prst="ellipse">
            <a:avLst/>
          </a:prstGeom>
          <a:solidFill>
            <a:schemeClr val="accent6"/>
          </a:solid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029466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Dispatcher Phoenix User Licensing</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20</a:t>
            </a:fld>
            <a:endParaRPr lang="en-US" dirty="0"/>
          </a:p>
        </p:txBody>
      </p:sp>
      <p:sp>
        <p:nvSpPr>
          <p:cNvPr id="6" name="Text Placeholder 5">
            <a:extLst>
              <a:ext uri="{FF2B5EF4-FFF2-40B4-BE49-F238E27FC236}">
                <a16:creationId xmlns:a16="http://schemas.microsoft.com/office/drawing/2014/main" id="{982B6679-ECE6-4C91-81A5-FA468C735F85}"/>
              </a:ext>
            </a:extLst>
          </p:cNvPr>
          <p:cNvSpPr>
            <a:spLocks noGrp="1"/>
          </p:cNvSpPr>
          <p:nvPr>
            <p:ph type="body" sz="quarter" idx="14"/>
          </p:nvPr>
        </p:nvSpPr>
        <p:spPr/>
        <p:txBody>
          <a:bodyPr>
            <a:normAutofit/>
          </a:bodyPr>
          <a:lstStyle/>
          <a:p>
            <a:r>
              <a:rPr lang="en-US" sz="1800" dirty="0"/>
              <a:t>Workstation, Batch Indexing, &amp; Mobile</a:t>
            </a:r>
          </a:p>
        </p:txBody>
      </p:sp>
      <p:pic>
        <p:nvPicPr>
          <p:cNvPr id="7" name="Picture 6">
            <a:extLst>
              <a:ext uri="{FF2B5EF4-FFF2-40B4-BE49-F238E27FC236}">
                <a16:creationId xmlns:a16="http://schemas.microsoft.com/office/drawing/2014/main" id="{E3BF4292-5DDF-4E60-818D-DACFD378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3496701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User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21</a:t>
            </a:fld>
            <a:endParaRPr lang="en-US" dirty="0"/>
          </a:p>
        </p:txBody>
      </p:sp>
      <p:sp>
        <p:nvSpPr>
          <p:cNvPr id="42" name="Rectangle 41"/>
          <p:cNvSpPr/>
          <p:nvPr/>
        </p:nvSpPr>
        <p:spPr>
          <a:xfrm>
            <a:off x="5469093" y="4895721"/>
            <a:ext cx="6051395" cy="76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533400" y="910148"/>
            <a:ext cx="5594280" cy="4394793"/>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 following Dispatcher Phoenix features are licensed by </a:t>
            </a:r>
            <a:r>
              <a:rPr lang="en-US" sz="2000" b="1" dirty="0">
                <a:solidFill>
                  <a:schemeClr val="accent6"/>
                </a:solidFill>
                <a:latin typeface="Arial" panose="020B0604020202020204" pitchFamily="34" charset="0"/>
                <a:cs typeface="Arial" panose="020B0604020202020204" pitchFamily="34" charset="0"/>
              </a:rPr>
              <a:t>named</a:t>
            </a:r>
            <a:r>
              <a:rPr lang="en-US" sz="2000" dirty="0">
                <a:solidFill>
                  <a:schemeClr val="accent6"/>
                </a:solidFill>
                <a:latin typeface="Arial" panose="020B0604020202020204" pitchFamily="34" charset="0"/>
                <a:cs typeface="Arial" panose="020B0604020202020204" pitchFamily="34" charset="0"/>
              </a:rPr>
              <a:t> </a:t>
            </a:r>
            <a:r>
              <a:rPr lang="en-US" sz="2000" b="1" dirty="0">
                <a:solidFill>
                  <a:schemeClr val="accent6"/>
                </a:solidFill>
                <a:latin typeface="Arial" panose="020B0604020202020204" pitchFamily="34" charset="0"/>
                <a:cs typeface="Arial" panose="020B0604020202020204" pitchFamily="34" charset="0"/>
              </a:rPr>
              <a:t>user</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793750" indent="-342900">
              <a:buFont typeface="Courier New" panose="02070309020205020404" pitchFamily="49" charset="0"/>
              <a:buChar char="o"/>
            </a:pPr>
            <a:r>
              <a:rPr lang="en-US" b="1" dirty="0">
                <a:solidFill>
                  <a:schemeClr val="accent6"/>
                </a:solidFill>
                <a:latin typeface="Arial" panose="020B0604020202020204" pitchFamily="34" charset="0"/>
                <a:cs typeface="Arial" panose="020B0604020202020204" pitchFamily="34" charset="0"/>
              </a:rPr>
              <a:t>Dispatcher Phoenix Mobile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(10, 25, 50, 100, 250, 500 &amp; 1000 User Packs)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793750" indent="-342900">
              <a:buFont typeface="Courier New" panose="02070309020205020404" pitchFamily="49" charset="0"/>
              <a:buChar char="o"/>
            </a:pPr>
            <a:r>
              <a:rPr lang="en-US" b="1" dirty="0">
                <a:solidFill>
                  <a:schemeClr val="accent6"/>
                </a:solidFill>
                <a:latin typeface="Arial" panose="020B0604020202020204" pitchFamily="34" charset="0"/>
                <a:cs typeface="Arial" panose="020B0604020202020204" pitchFamily="34" charset="0"/>
              </a:rPr>
              <a:t>Dispatcher Phoenix Workstation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 User License &amp; 10 User Packs)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793750" indent="-342900">
              <a:buFont typeface="Courier New" panose="02070309020205020404" pitchFamily="49" charset="0"/>
              <a:buChar char="o"/>
            </a:pPr>
            <a:r>
              <a:rPr lang="en-US" b="1" dirty="0">
                <a:solidFill>
                  <a:schemeClr val="accent6"/>
                </a:solidFill>
                <a:latin typeface="Arial" panose="020B0604020202020204" pitchFamily="34" charset="0"/>
                <a:cs typeface="Arial" panose="020B0604020202020204" pitchFamily="34" charset="0"/>
              </a:rPr>
              <a:t>Dispatcher Phoenix Batch Indexing Package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 User License &amp; 10 User Packs)</a:t>
            </a:r>
          </a:p>
          <a:p>
            <a:endParaRPr lang="en-US" sz="1400" dirty="0">
              <a:latin typeface="Arial" panose="020B0604020202020204" pitchFamily="34" charset="0"/>
              <a:cs typeface="Arial" panose="020B0604020202020204" pitchFamily="34" charset="0"/>
            </a:endParaRPr>
          </a:p>
        </p:txBody>
      </p:sp>
      <p:pic>
        <p:nvPicPr>
          <p:cNvPr id="57" name="Picture 2" descr="D:\Dispatcher\Phoenix\Presentations\dp-mobi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0" y="12954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D:\Dispatcher\Phoenix\Presentations\worksta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0178" y="2257424"/>
            <a:ext cx="1700243" cy="170024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18853" y="3557557"/>
            <a:ext cx="1592986" cy="1309649"/>
          </a:xfrm>
          <a:prstGeom prst="rect">
            <a:avLst/>
          </a:prstGeom>
        </p:spPr>
      </p:pic>
      <p:sp>
        <p:nvSpPr>
          <p:cNvPr id="5" name="TextBox 4"/>
          <p:cNvSpPr txBox="1"/>
          <p:nvPr/>
        </p:nvSpPr>
        <p:spPr>
          <a:xfrm>
            <a:off x="5810250" y="5048250"/>
            <a:ext cx="5060171" cy="771878"/>
          </a:xfrm>
          <a:prstGeom prst="rect">
            <a:avLst/>
          </a:prstGeom>
          <a:noFill/>
        </p:spPr>
        <p:txBody>
          <a:bodyPr wrap="square" rtlCol="0">
            <a:spAutoFit/>
          </a:bodyPr>
          <a:lstStyle/>
          <a:p>
            <a:r>
              <a:rPr lang="en-US" sz="1200" b="1" i="1" dirty="0">
                <a:latin typeface="Arial" panose="020B0604020202020204" pitchFamily="34" charset="0"/>
                <a:cs typeface="Arial" panose="020B0604020202020204" pitchFamily="34" charset="0"/>
              </a:rPr>
              <a:t>Note: Workstation and Batch Indexing User Licenses include all the functionality necessary to operate those features. </a:t>
            </a:r>
          </a:p>
          <a:p>
            <a:endParaRPr lang="en-US" dirty="0"/>
          </a:p>
        </p:txBody>
      </p:sp>
    </p:spTree>
    <p:extLst>
      <p:ext uri="{BB962C8B-B14F-4D97-AF65-F5344CB8AC3E}">
        <p14:creationId xmlns:p14="http://schemas.microsoft.com/office/powerpoint/2010/main" val="2222770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Dispatcher Phoenix Workstation</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22</a:t>
            </a:fld>
            <a:endParaRPr lang="en-US" dirty="0"/>
          </a:p>
        </p:txBody>
      </p:sp>
      <p:sp>
        <p:nvSpPr>
          <p:cNvPr id="47" name="TextBox 46"/>
          <p:cNvSpPr txBox="1"/>
          <p:nvPr/>
        </p:nvSpPr>
        <p:spPr>
          <a:xfrm>
            <a:off x="533399" y="910148"/>
            <a:ext cx="10451276" cy="5271187"/>
          </a:xfrm>
          <a:prstGeom prst="rect">
            <a:avLst/>
          </a:prstGeom>
          <a:noFill/>
        </p:spPr>
        <p:txBody>
          <a:bodyPr wrap="square" rtlCol="0">
            <a:spAutoFit/>
          </a:bodyPr>
          <a:lstStyle/>
          <a:p>
            <a:r>
              <a:rPr lang="en-US" dirty="0"/>
              <a:t>Dispatcher Phoenix Workstation is a dedicated scan station that supports any manufacturer’s high-speed TWAIN scanning devices. Workstation features the following:</a:t>
            </a:r>
          </a:p>
          <a:p>
            <a:pPr marL="342900" indent="-342900">
              <a:buFont typeface="Arial" panose="020B0604020202020204" pitchFamily="34" charset="0"/>
              <a:buChar char="•"/>
            </a:pPr>
            <a:r>
              <a:rPr lang="en-US" dirty="0"/>
              <a:t>Real-time image display</a:t>
            </a:r>
          </a:p>
          <a:p>
            <a:pPr marL="342900" indent="-342900">
              <a:buFont typeface="Arial" panose="020B0604020202020204" pitchFamily="34" charset="0"/>
              <a:buChar char="•"/>
            </a:pPr>
            <a:r>
              <a:rPr lang="en-US" dirty="0"/>
              <a:t>Auto separation</a:t>
            </a:r>
          </a:p>
          <a:p>
            <a:pPr marL="342900" indent="-342900">
              <a:buFont typeface="Arial" panose="020B0604020202020204" pitchFamily="34" charset="0"/>
              <a:buChar char="•"/>
            </a:pPr>
            <a:r>
              <a:rPr lang="en-US" dirty="0"/>
              <a:t>Scanned image manipulation including:</a:t>
            </a:r>
          </a:p>
          <a:p>
            <a:pPr marL="857222" lvl="1" indent="-342900">
              <a:buFont typeface="Arial" panose="020B0604020202020204" pitchFamily="34" charset="0"/>
              <a:buChar char="•"/>
            </a:pPr>
            <a:r>
              <a:rPr lang="en-US" dirty="0"/>
              <a:t>Drag-and-drop image reordering</a:t>
            </a:r>
          </a:p>
          <a:p>
            <a:pPr marL="857222" lvl="1" indent="-342900">
              <a:buFont typeface="Arial" panose="020B0604020202020204" pitchFamily="34" charset="0"/>
              <a:buChar char="•"/>
            </a:pPr>
            <a:r>
              <a:rPr lang="en-US" dirty="0"/>
              <a:t>Split</a:t>
            </a:r>
          </a:p>
          <a:p>
            <a:pPr marL="857222" lvl="1" indent="-342900">
              <a:buFont typeface="Arial" panose="020B0604020202020204" pitchFamily="34" charset="0"/>
              <a:buChar char="•"/>
            </a:pPr>
            <a:r>
              <a:rPr lang="en-US" dirty="0"/>
              <a:t>Merge</a:t>
            </a:r>
          </a:p>
          <a:p>
            <a:pPr marL="857222" lvl="1" indent="-342900">
              <a:buFont typeface="Arial" panose="020B0604020202020204" pitchFamily="34" charset="0"/>
              <a:buChar char="•"/>
            </a:pPr>
            <a:r>
              <a:rPr lang="en-US" dirty="0"/>
              <a:t>Point-and-click rescan</a:t>
            </a:r>
          </a:p>
          <a:p>
            <a:pPr marL="857222" lvl="1" indent="-342900">
              <a:buFont typeface="Arial" panose="020B0604020202020204" pitchFamily="34" charset="0"/>
              <a:buChar char="•"/>
            </a:pPr>
            <a:r>
              <a:rPr lang="en-US" dirty="0"/>
              <a:t>And more!</a:t>
            </a:r>
            <a:br>
              <a:rPr lang="en-US" dirty="0"/>
            </a:br>
            <a:endParaRPr lang="en-US" dirty="0"/>
          </a:p>
          <a:p>
            <a:r>
              <a:rPr lang="en-US" dirty="0"/>
              <a:t>Dispatcher Phoenix Workstation provides a comprehensive batch scanning solution that is completely integrated with the Dispatcher Phoenix application. Once batches have been received and manually manipulated within the Workstation, an automated Dispatcher Phoenix workflow can process them further and/or store them in the appropriate document management system.</a:t>
            </a:r>
          </a:p>
          <a:p>
            <a:endParaRPr lang="en-US" sz="1400" dirty="0">
              <a:latin typeface="Arial" panose="020B0604020202020204" pitchFamily="34" charset="0"/>
              <a:cs typeface="Arial" panose="020B0604020202020204" pitchFamily="34" charset="0"/>
            </a:endParaRPr>
          </a:p>
        </p:txBody>
      </p:sp>
      <p:pic>
        <p:nvPicPr>
          <p:cNvPr id="58" name="Picture 3" descr="D:\Dispatcher\Phoenix\Presentations\workst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9397" y="1531918"/>
            <a:ext cx="2710758" cy="2710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24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Workstation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23</a:t>
            </a:fld>
            <a:endParaRPr lang="en-US" dirty="0"/>
          </a:p>
        </p:txBody>
      </p:sp>
      <p:sp>
        <p:nvSpPr>
          <p:cNvPr id="5" name="TextBox 4">
            <a:extLst>
              <a:ext uri="{FF2B5EF4-FFF2-40B4-BE49-F238E27FC236}">
                <a16:creationId xmlns:a16="http://schemas.microsoft.com/office/drawing/2014/main" id="{D7D1F795-2091-49E5-8877-CC3403F95E67}"/>
              </a:ext>
            </a:extLst>
          </p:cNvPr>
          <p:cNvSpPr txBox="1"/>
          <p:nvPr/>
        </p:nvSpPr>
        <p:spPr>
          <a:xfrm>
            <a:off x="849823" y="739868"/>
            <a:ext cx="9600463" cy="5201424"/>
          </a:xfrm>
          <a:prstGeom prst="rect">
            <a:avLst/>
          </a:prstGeom>
          <a:noFill/>
        </p:spPr>
        <p:txBody>
          <a:bodyPr wrap="square" rtlCol="0">
            <a:spAutoFit/>
          </a:bodyPr>
          <a:lstStyle/>
          <a:p>
            <a:pPr marL="285750" indent="-285750">
              <a:buFont typeface="Arial" panose="020B0604020202020204" pitchFamily="34" charset="0"/>
              <a:buChar char="•"/>
            </a:pPr>
            <a:r>
              <a:rPr lang="en-US" sz="2000" dirty="0"/>
              <a:t>User Licenses are stackable on top of the Dispatcher Phoenix Workstation license in quantities of 1 or 10 licenses.</a:t>
            </a:r>
            <a:br>
              <a:rPr lang="en-US" sz="2000" dirty="0"/>
            </a:br>
            <a:endParaRPr lang="en-US" sz="2000" dirty="0"/>
          </a:p>
          <a:p>
            <a:pPr marL="285750" indent="-285750">
              <a:buFont typeface="Arial" panose="020B0604020202020204" pitchFamily="34" charset="0"/>
              <a:buChar char="•"/>
            </a:pPr>
            <a:r>
              <a:rPr lang="en-US" sz="2000" dirty="0"/>
              <a:t>A single workstation license allows 1 user to scan from their desktop or TWAIN device.</a:t>
            </a:r>
            <a:br>
              <a:rPr lang="en-US" sz="2000" dirty="0"/>
            </a:br>
            <a:endParaRPr lang="en-US" sz="2000" dirty="0"/>
          </a:p>
          <a:p>
            <a:pPr marL="285750" indent="-285750">
              <a:buFont typeface="Arial" panose="020B0604020202020204" pitchFamily="34" charset="0"/>
              <a:buChar char="•"/>
            </a:pPr>
            <a:r>
              <a:rPr lang="en-US" sz="2000" dirty="0"/>
              <a:t>1, 3, 5 Year Maintenance terms are available.</a:t>
            </a:r>
          </a:p>
          <a:p>
            <a:pPr marL="285750" indent="-285750">
              <a:buFont typeface="Arial" panose="020B0604020202020204" pitchFamily="34" charset="0"/>
              <a:buChar char="•"/>
            </a:pPr>
            <a:endParaRPr lang="en-US" sz="2000" dirty="0"/>
          </a:p>
          <a:p>
            <a:r>
              <a:rPr lang="en-US" sz="2000" dirty="0"/>
              <a:t>For 5 employees to scan documents via Workstation you would need to add 5 Workstation User Licenses to your Dispatcher Phoenix install:</a:t>
            </a:r>
            <a:br>
              <a:rPr lang="en-US" sz="2000" dirty="0"/>
            </a:br>
            <a:endParaRPr lang="en-US" sz="2000" dirty="0"/>
          </a:p>
          <a:p>
            <a:br>
              <a:rPr lang="en-US" sz="2000" dirty="0"/>
            </a:br>
            <a:endParaRPr lang="en-US" sz="2000" dirty="0"/>
          </a:p>
          <a:p>
            <a:pPr marL="285750" indent="-285750">
              <a:buFont typeface="Arial" panose="020B0604020202020204" pitchFamily="34" charset="0"/>
              <a:buChar char="•"/>
            </a:pPr>
            <a:endParaRPr lang="en-US" sz="2000" dirty="0"/>
          </a:p>
          <a:p>
            <a:endParaRPr lang="en-US" sz="2000" dirty="0"/>
          </a:p>
          <a:p>
            <a:r>
              <a:rPr lang="en-US" sz="3200" dirty="0"/>
              <a:t> </a:t>
            </a:r>
          </a:p>
        </p:txBody>
      </p:sp>
      <p:graphicFrame>
        <p:nvGraphicFramePr>
          <p:cNvPr id="7" name="Table 6"/>
          <p:cNvGraphicFramePr>
            <a:graphicFrameLocks noGrp="1"/>
          </p:cNvGraphicFramePr>
          <p:nvPr>
            <p:extLst>
              <p:ext uri="{D42A27DB-BD31-4B8C-83A1-F6EECF244321}">
                <p14:modId xmlns:p14="http://schemas.microsoft.com/office/powerpoint/2010/main" val="3681941022"/>
              </p:ext>
            </p:extLst>
          </p:nvPr>
        </p:nvGraphicFramePr>
        <p:xfrm>
          <a:off x="2051831" y="4208344"/>
          <a:ext cx="7196446" cy="1930400"/>
        </p:xfrm>
        <a:graphic>
          <a:graphicData uri="http://schemas.openxmlformats.org/drawingml/2006/table">
            <a:tbl>
              <a:tblPr firstRow="1" bandRow="1">
                <a:tableStyleId>{93296810-A885-4BE3-A3E7-6D5BEEA58F35}</a:tableStyleId>
              </a:tblPr>
              <a:tblGrid>
                <a:gridCol w="5665307">
                  <a:extLst>
                    <a:ext uri="{9D8B030D-6E8A-4147-A177-3AD203B41FA5}">
                      <a16:colId xmlns:a16="http://schemas.microsoft.com/office/drawing/2014/main" val="20000"/>
                    </a:ext>
                  </a:extLst>
                </a:gridCol>
                <a:gridCol w="1531139">
                  <a:extLst>
                    <a:ext uri="{9D8B030D-6E8A-4147-A177-3AD203B41FA5}">
                      <a16:colId xmlns:a16="http://schemas.microsoft.com/office/drawing/2014/main" val="20001"/>
                    </a:ext>
                  </a:extLst>
                </a:gridCol>
              </a:tblGrid>
              <a:tr h="262434">
                <a:tc>
                  <a:txBody>
                    <a:bodyPr/>
                    <a:lstStyle/>
                    <a:p>
                      <a:r>
                        <a:rPr lang="en-US" sz="1200" dirty="0"/>
                        <a:t>Licenses</a:t>
                      </a:r>
                    </a:p>
                  </a:txBody>
                  <a:tcPr anchor="ctr"/>
                </a:tc>
                <a:tc>
                  <a:txBody>
                    <a:bodyPr/>
                    <a:lstStyle/>
                    <a:p>
                      <a:pPr algn="ctr"/>
                      <a:r>
                        <a:rPr lang="en-US" sz="1200" dirty="0"/>
                        <a:t>Qt.</a:t>
                      </a:r>
                    </a:p>
                  </a:txBody>
                  <a:tcPr anchor="ctr"/>
                </a:tc>
                <a:extLst>
                  <a:ext uri="{0D108BD9-81ED-4DB2-BD59-A6C34878D82A}">
                    <a16:rowId xmlns:a16="http://schemas.microsoft.com/office/drawing/2014/main" val="10000"/>
                  </a:ext>
                </a:extLst>
              </a:tr>
              <a:tr h="370840">
                <a:tc>
                  <a:txBody>
                    <a:bodyPr/>
                    <a:lstStyle/>
                    <a:p>
                      <a:r>
                        <a:rPr lang="en-US" sz="1200" dirty="0"/>
                        <a:t>Dispatcher Phoenix Workstation (with 1 User License)</a:t>
                      </a:r>
                    </a:p>
                  </a:txBody>
                  <a:tcPr anchor="ctr"/>
                </a:tc>
                <a:tc>
                  <a:txBody>
                    <a:bodyPr/>
                    <a:lstStyle/>
                    <a:p>
                      <a:pPr algn="ctr"/>
                      <a:r>
                        <a:rPr lang="en-US" sz="1200" dirty="0"/>
                        <a:t>1</a:t>
                      </a:r>
                    </a:p>
                  </a:txBody>
                  <a:tcPr anchor="ctr"/>
                </a:tc>
                <a:extLst>
                  <a:ext uri="{0D108BD9-81ED-4DB2-BD59-A6C34878D82A}">
                    <a16:rowId xmlns:a16="http://schemas.microsoft.com/office/drawing/2014/main" val="10001"/>
                  </a:ext>
                </a:extLst>
              </a:tr>
              <a:tr h="370840">
                <a:tc>
                  <a:txBody>
                    <a:bodyPr/>
                    <a:lstStyle/>
                    <a:p>
                      <a:r>
                        <a:rPr lang="en-US" sz="1200" dirty="0"/>
                        <a:t>Dispatcher Phoenix Workstation 1 Additional User License</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r h="370840">
                <a:tc>
                  <a:txBody>
                    <a:bodyPr/>
                    <a:lstStyle/>
                    <a:p>
                      <a:r>
                        <a:rPr lang="en-US" sz="1200" dirty="0"/>
                        <a:t>Dispatcher Phoenix Workstation (with 1 User License) Software Maintenance (1 yr.)</a:t>
                      </a:r>
                    </a:p>
                  </a:txBody>
                  <a:tcPr anchor="ctr"/>
                </a:tc>
                <a:tc>
                  <a:txBody>
                    <a:bodyPr/>
                    <a:lstStyle/>
                    <a:p>
                      <a:pPr algn="ctr"/>
                      <a:r>
                        <a:rPr lang="en-US" sz="1200" dirty="0"/>
                        <a:t>1</a:t>
                      </a:r>
                    </a:p>
                  </a:txBody>
                  <a:tcPr anchor="ctr"/>
                </a:tc>
                <a:extLst>
                  <a:ext uri="{0D108BD9-81ED-4DB2-BD59-A6C34878D82A}">
                    <a16:rowId xmlns:a16="http://schemas.microsoft.com/office/drawing/2014/main" val="10003"/>
                  </a:ext>
                </a:extLst>
              </a:tr>
              <a:tr h="370840">
                <a:tc>
                  <a:txBody>
                    <a:bodyPr/>
                    <a:lstStyle/>
                    <a:p>
                      <a:r>
                        <a:rPr lang="en-US" sz="1200" dirty="0"/>
                        <a:t>Dispatcher Phoenix Workstation 1 Additional User License Software Maintenance (1 yr.)</a:t>
                      </a:r>
                    </a:p>
                  </a:txBody>
                  <a:tcPr anchor="ctr"/>
                </a:tc>
                <a:tc>
                  <a:txBody>
                    <a:bodyPr/>
                    <a:lstStyle/>
                    <a:p>
                      <a:pPr algn="ctr"/>
                      <a:r>
                        <a:rPr lang="en-US" sz="1200" dirty="0"/>
                        <a:t>4</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24330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Dispatcher Phoenix Batch Indexing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24</a:t>
            </a:fld>
            <a:endParaRPr lang="en-US" dirty="0"/>
          </a:p>
        </p:txBody>
      </p:sp>
      <p:sp>
        <p:nvSpPr>
          <p:cNvPr id="47" name="TextBox 46"/>
          <p:cNvSpPr txBox="1"/>
          <p:nvPr/>
        </p:nvSpPr>
        <p:spPr>
          <a:xfrm>
            <a:off x="533399" y="910148"/>
            <a:ext cx="6437417" cy="6201826"/>
          </a:xfrm>
          <a:prstGeom prst="rect">
            <a:avLst/>
          </a:prstGeom>
          <a:noFill/>
        </p:spPr>
        <p:txBody>
          <a:bodyPr wrap="square" rtlCol="0">
            <a:spAutoFit/>
          </a:bodyPr>
          <a:lstStyle/>
          <a:p>
            <a:r>
              <a:rPr lang="en-US" dirty="0"/>
              <a:t>Dispatcher Phoenix Web’s Batch Indexing app allows users to index their documents before storing them in a document management system for search and retrieval purposes later. Dispatcher Phoenix supports manual indexing using shortcut keys. In addition, index fields can also be pre-populated with data via OCR extraction and database lookups.</a:t>
            </a:r>
          </a:p>
          <a:p>
            <a:endParaRPr lang="en-US" dirty="0"/>
          </a:p>
          <a:p>
            <a:r>
              <a:rPr lang="en-US" dirty="0"/>
              <a:t>The Batch Indexing Package includes:</a:t>
            </a:r>
            <a:br>
              <a:rPr lang="en-US" dirty="0"/>
            </a:br>
            <a:endParaRPr lang="en-US" dirty="0"/>
          </a:p>
          <a:p>
            <a:pPr marL="342900" indent="-342900">
              <a:buFont typeface="Arial" panose="020B0604020202020204" pitchFamily="34" charset="0"/>
              <a:buChar char="•"/>
            </a:pPr>
            <a:r>
              <a:rPr lang="en-US" dirty="0"/>
              <a:t>Batch Indexing Node</a:t>
            </a:r>
          </a:p>
          <a:p>
            <a:pPr marL="342900" indent="-342900">
              <a:buFont typeface="Arial" panose="020B0604020202020204" pitchFamily="34" charset="0"/>
              <a:buChar char="•"/>
            </a:pPr>
            <a:r>
              <a:rPr lang="en-US" dirty="0"/>
              <a:t>Verification Node</a:t>
            </a:r>
          </a:p>
          <a:p>
            <a:pPr marL="342900" indent="-342900">
              <a:buFont typeface="Arial" panose="020B0604020202020204" pitchFamily="34" charset="0"/>
              <a:buChar char="•"/>
            </a:pPr>
            <a:r>
              <a:rPr lang="en-US" dirty="0"/>
              <a:t>1 User License</a:t>
            </a:r>
          </a:p>
          <a:p>
            <a:pPr marL="342900" indent="-342900">
              <a:buFont typeface="Arial" panose="020B0604020202020204" pitchFamily="34" charset="0"/>
              <a:buChar char="•"/>
            </a:pPr>
            <a:r>
              <a:rPr lang="en-US" dirty="0"/>
              <a:t>Reporting</a:t>
            </a:r>
          </a:p>
          <a:p>
            <a:pPr marL="342900" indent="-342900">
              <a:buFont typeface="Arial" panose="020B0604020202020204" pitchFamily="34" charset="0"/>
              <a:buChar char="•"/>
            </a:pPr>
            <a:r>
              <a:rPr lang="en-US" dirty="0"/>
              <a:t>Batch Manager</a:t>
            </a:r>
          </a:p>
          <a:p>
            <a:pPr marL="342900" indent="-342900">
              <a:buFont typeface="Arial" panose="020B0604020202020204" pitchFamily="34" charset="0"/>
              <a:buChar char="•"/>
            </a:pPr>
            <a:endParaRPr lang="en-US" dirty="0"/>
          </a:p>
          <a:p>
            <a:endParaRPr lang="en-US" dirty="0"/>
          </a:p>
          <a:p>
            <a:br>
              <a:rPr lang="en-US" dirty="0"/>
            </a:br>
            <a:endParaRPr lang="en-US" dirty="0"/>
          </a:p>
          <a:p>
            <a:endParaRPr lang="en-US" sz="1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304" y="2636323"/>
            <a:ext cx="3016861" cy="2480266"/>
          </a:xfrm>
          <a:prstGeom prst="rect">
            <a:avLst/>
          </a:prstGeom>
        </p:spPr>
      </p:pic>
    </p:spTree>
    <p:extLst>
      <p:ext uri="{BB962C8B-B14F-4D97-AF65-F5344CB8AC3E}">
        <p14:creationId xmlns:p14="http://schemas.microsoft.com/office/powerpoint/2010/main" val="32890906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Batch Indexing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25</a:t>
            </a:fld>
            <a:endParaRPr lang="en-US" dirty="0"/>
          </a:p>
        </p:txBody>
      </p:sp>
      <p:sp>
        <p:nvSpPr>
          <p:cNvPr id="5" name="TextBox 4">
            <a:extLst>
              <a:ext uri="{FF2B5EF4-FFF2-40B4-BE49-F238E27FC236}">
                <a16:creationId xmlns:a16="http://schemas.microsoft.com/office/drawing/2014/main" id="{D7D1F795-2091-49E5-8877-CC3403F95E67}"/>
              </a:ext>
            </a:extLst>
          </p:cNvPr>
          <p:cNvSpPr txBox="1"/>
          <p:nvPr/>
        </p:nvSpPr>
        <p:spPr>
          <a:xfrm>
            <a:off x="849823" y="739868"/>
            <a:ext cx="9600463" cy="5509200"/>
          </a:xfrm>
          <a:prstGeom prst="rect">
            <a:avLst/>
          </a:prstGeom>
          <a:noFill/>
        </p:spPr>
        <p:txBody>
          <a:bodyPr wrap="square" rtlCol="0">
            <a:spAutoFit/>
          </a:bodyPr>
          <a:lstStyle/>
          <a:p>
            <a:pPr marL="285750" indent="-285750">
              <a:buFont typeface="Arial" panose="020B0604020202020204" pitchFamily="34" charset="0"/>
              <a:buChar char="•"/>
            </a:pPr>
            <a:r>
              <a:rPr lang="en-US" sz="2000" dirty="0"/>
              <a:t>User Licenses are stackable on top of the Dispatcher Phoenix Batch Indexing Package in quantities of 1 or 10 licenses.</a:t>
            </a:r>
            <a:br>
              <a:rPr lang="en-US" sz="2000" dirty="0"/>
            </a:br>
            <a:endParaRPr lang="en-US" sz="2000" dirty="0"/>
          </a:p>
          <a:p>
            <a:pPr marL="285750" indent="-285750">
              <a:buFont typeface="Arial" panose="020B0604020202020204" pitchFamily="34" charset="0"/>
              <a:buChar char="•"/>
            </a:pPr>
            <a:r>
              <a:rPr lang="en-US" sz="2000" dirty="0"/>
              <a:t>A single Batch Indexing license allows 1 user to access the Batch Indexing and Management tools in Dispatcher Phoenix Web.</a:t>
            </a:r>
            <a:br>
              <a:rPr lang="en-US" sz="2000" dirty="0"/>
            </a:br>
            <a:endParaRPr lang="en-US" sz="2000" dirty="0"/>
          </a:p>
          <a:p>
            <a:pPr marL="285750" indent="-285750">
              <a:buFont typeface="Arial" panose="020B0604020202020204" pitchFamily="34" charset="0"/>
              <a:buChar char="•"/>
            </a:pPr>
            <a:r>
              <a:rPr lang="en-US" sz="2000" dirty="0"/>
              <a:t>1, 3, 5 Year Maintenance terms are available.</a:t>
            </a:r>
          </a:p>
          <a:p>
            <a:pPr marL="285750" indent="-285750">
              <a:buFont typeface="Arial" panose="020B0604020202020204" pitchFamily="34" charset="0"/>
              <a:buChar char="•"/>
            </a:pPr>
            <a:endParaRPr lang="en-US" sz="2000" dirty="0"/>
          </a:p>
          <a:p>
            <a:r>
              <a:rPr lang="en-US" sz="2000" dirty="0"/>
              <a:t>For 5 employees to Batch Index documents within Dispatcher Phoenix Web, you would need to add 5 Batch Indexing User Licenses to your Dispatcher Phoenix install:</a:t>
            </a:r>
            <a:br>
              <a:rPr lang="en-US" sz="2000" dirty="0"/>
            </a:br>
            <a:endParaRPr lang="en-US" sz="2000" dirty="0"/>
          </a:p>
          <a:p>
            <a:br>
              <a:rPr lang="en-US" sz="2000" dirty="0"/>
            </a:br>
            <a:endParaRPr lang="en-US" sz="2000" dirty="0"/>
          </a:p>
          <a:p>
            <a:pPr marL="285750" indent="-285750">
              <a:buFont typeface="Arial" panose="020B0604020202020204" pitchFamily="34" charset="0"/>
              <a:buChar char="•"/>
            </a:pPr>
            <a:endParaRPr lang="en-US" sz="2000" dirty="0"/>
          </a:p>
          <a:p>
            <a:endParaRPr lang="en-US" sz="2000" dirty="0"/>
          </a:p>
          <a:p>
            <a:r>
              <a:rPr lang="en-US" sz="3200" dirty="0"/>
              <a:t> </a:t>
            </a:r>
          </a:p>
        </p:txBody>
      </p:sp>
      <p:graphicFrame>
        <p:nvGraphicFramePr>
          <p:cNvPr id="7" name="Table 6"/>
          <p:cNvGraphicFramePr>
            <a:graphicFrameLocks noGrp="1"/>
          </p:cNvGraphicFramePr>
          <p:nvPr>
            <p:extLst>
              <p:ext uri="{D42A27DB-BD31-4B8C-83A1-F6EECF244321}">
                <p14:modId xmlns:p14="http://schemas.microsoft.com/office/powerpoint/2010/main" val="925152254"/>
              </p:ext>
            </p:extLst>
          </p:nvPr>
        </p:nvGraphicFramePr>
        <p:xfrm>
          <a:off x="2051831" y="4208344"/>
          <a:ext cx="7196446" cy="1844040"/>
        </p:xfrm>
        <a:graphic>
          <a:graphicData uri="http://schemas.openxmlformats.org/drawingml/2006/table">
            <a:tbl>
              <a:tblPr firstRow="1" bandRow="1">
                <a:tableStyleId>{93296810-A885-4BE3-A3E7-6D5BEEA58F35}</a:tableStyleId>
              </a:tblPr>
              <a:tblGrid>
                <a:gridCol w="5665307">
                  <a:extLst>
                    <a:ext uri="{9D8B030D-6E8A-4147-A177-3AD203B41FA5}">
                      <a16:colId xmlns:a16="http://schemas.microsoft.com/office/drawing/2014/main" val="20000"/>
                    </a:ext>
                  </a:extLst>
                </a:gridCol>
                <a:gridCol w="1531139">
                  <a:extLst>
                    <a:ext uri="{9D8B030D-6E8A-4147-A177-3AD203B41FA5}">
                      <a16:colId xmlns:a16="http://schemas.microsoft.com/office/drawing/2014/main" val="20001"/>
                    </a:ext>
                  </a:extLst>
                </a:gridCol>
              </a:tblGrid>
              <a:tr h="262434">
                <a:tc>
                  <a:txBody>
                    <a:bodyPr/>
                    <a:lstStyle/>
                    <a:p>
                      <a:r>
                        <a:rPr lang="en-US" sz="1200" dirty="0"/>
                        <a:t>Licenses</a:t>
                      </a:r>
                    </a:p>
                  </a:txBody>
                  <a:tcPr anchor="ctr"/>
                </a:tc>
                <a:tc>
                  <a:txBody>
                    <a:bodyPr/>
                    <a:lstStyle/>
                    <a:p>
                      <a:pPr algn="ctr"/>
                      <a:r>
                        <a:rPr lang="en-US" sz="1200" dirty="0"/>
                        <a:t>Qt.</a:t>
                      </a:r>
                    </a:p>
                  </a:txBody>
                  <a:tcPr anchor="ctr"/>
                </a:tc>
                <a:extLst>
                  <a:ext uri="{0D108BD9-81ED-4DB2-BD59-A6C34878D82A}">
                    <a16:rowId xmlns:a16="http://schemas.microsoft.com/office/drawing/2014/main" val="10000"/>
                  </a:ext>
                </a:extLst>
              </a:tr>
              <a:tr h="370840">
                <a:tc>
                  <a:txBody>
                    <a:bodyPr/>
                    <a:lstStyle/>
                    <a:p>
                      <a:r>
                        <a:rPr lang="en-US" sz="1200" dirty="0"/>
                        <a:t>DP</a:t>
                      </a:r>
                      <a:r>
                        <a:rPr lang="en-US" sz="1200" baseline="0" dirty="0"/>
                        <a:t> Batch Indexing Package </a:t>
                      </a:r>
                      <a:r>
                        <a:rPr lang="en-US" sz="1200" dirty="0"/>
                        <a:t>(with 1 User License)</a:t>
                      </a:r>
                    </a:p>
                  </a:txBody>
                  <a:tcPr anchor="ctr"/>
                </a:tc>
                <a:tc>
                  <a:txBody>
                    <a:bodyPr/>
                    <a:lstStyle/>
                    <a:p>
                      <a:pPr algn="ctr"/>
                      <a:r>
                        <a:rPr lang="en-US" sz="1200" dirty="0"/>
                        <a:t>1</a:t>
                      </a:r>
                    </a:p>
                  </a:txBody>
                  <a:tcPr anchor="ctr"/>
                </a:tc>
                <a:extLst>
                  <a:ext uri="{0D108BD9-81ED-4DB2-BD59-A6C34878D82A}">
                    <a16:rowId xmlns:a16="http://schemas.microsoft.com/office/drawing/2014/main" val="10001"/>
                  </a:ext>
                </a:extLst>
              </a:tr>
              <a:tr h="370840">
                <a:tc>
                  <a:txBody>
                    <a:bodyPr/>
                    <a:lstStyle/>
                    <a:p>
                      <a:r>
                        <a:rPr lang="en-US" sz="1200" dirty="0"/>
                        <a:t>Dispatcher Phoenix Batch Indexing 1 Additional User License</a:t>
                      </a:r>
                    </a:p>
                  </a:txBody>
                  <a:tcPr anchor="ctr"/>
                </a:tc>
                <a:tc>
                  <a:txBody>
                    <a:bodyPr/>
                    <a:lstStyle/>
                    <a:p>
                      <a:pPr algn="ctr"/>
                      <a:r>
                        <a:rPr lang="en-US" sz="1200" dirty="0"/>
                        <a:t>4</a:t>
                      </a:r>
                    </a:p>
                  </a:txBody>
                  <a:tcPr anchor="ctr"/>
                </a:tc>
                <a:extLst>
                  <a:ext uri="{0D108BD9-81ED-4DB2-BD59-A6C34878D82A}">
                    <a16:rowId xmlns:a16="http://schemas.microsoft.com/office/drawing/2014/main" val="10002"/>
                  </a:ext>
                </a:extLst>
              </a:tr>
              <a:tr h="370840">
                <a:tc>
                  <a:txBody>
                    <a:bodyPr/>
                    <a:lstStyle/>
                    <a:p>
                      <a:r>
                        <a:rPr lang="en-US" sz="1200" dirty="0"/>
                        <a:t>DP Batch Indexing Package (with 1 User License) Software Maintenance (1 </a:t>
                      </a:r>
                      <a:r>
                        <a:rPr lang="en-US" sz="1200" dirty="0" err="1"/>
                        <a:t>yr</a:t>
                      </a:r>
                      <a:r>
                        <a:rPr lang="en-US" sz="1200" dirty="0"/>
                        <a:t>) </a:t>
                      </a:r>
                    </a:p>
                  </a:txBody>
                  <a:tcPr anchor="ctr"/>
                </a:tc>
                <a:tc>
                  <a:txBody>
                    <a:bodyPr/>
                    <a:lstStyle/>
                    <a:p>
                      <a:pPr algn="ctr"/>
                      <a:r>
                        <a:rPr lang="en-US" sz="1200" dirty="0"/>
                        <a:t>1</a:t>
                      </a:r>
                    </a:p>
                  </a:txBody>
                  <a:tcPr anchor="ctr"/>
                </a:tc>
                <a:extLst>
                  <a:ext uri="{0D108BD9-81ED-4DB2-BD59-A6C34878D82A}">
                    <a16:rowId xmlns:a16="http://schemas.microsoft.com/office/drawing/2014/main" val="10003"/>
                  </a:ext>
                </a:extLst>
              </a:tr>
              <a:tr h="370840">
                <a:tc>
                  <a:txBody>
                    <a:bodyPr/>
                    <a:lstStyle/>
                    <a:p>
                      <a:r>
                        <a:rPr lang="en-US" sz="1200" dirty="0"/>
                        <a:t>Dispatcher Phoenix Batch Indexing 1 Additional User License Software Maintenance (1 yr.)</a:t>
                      </a:r>
                    </a:p>
                  </a:txBody>
                  <a:tcPr anchor="ctr"/>
                </a:tc>
                <a:tc>
                  <a:txBody>
                    <a:bodyPr/>
                    <a:lstStyle/>
                    <a:p>
                      <a:pPr algn="ctr"/>
                      <a:r>
                        <a:rPr lang="en-US" sz="1200" dirty="0"/>
                        <a:t>4</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3917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Dispatcher Phoenix Release2Me</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26</a:t>
            </a:fld>
            <a:endParaRPr lang="en-US" dirty="0"/>
          </a:p>
        </p:txBody>
      </p:sp>
      <p:sp>
        <p:nvSpPr>
          <p:cNvPr id="6" name="Text Placeholder 5">
            <a:extLst>
              <a:ext uri="{FF2B5EF4-FFF2-40B4-BE49-F238E27FC236}">
                <a16:creationId xmlns:a16="http://schemas.microsoft.com/office/drawing/2014/main" id="{982B6679-ECE6-4C91-81A5-FA468C735F85}"/>
              </a:ext>
            </a:extLst>
          </p:cNvPr>
          <p:cNvSpPr>
            <a:spLocks noGrp="1"/>
          </p:cNvSpPr>
          <p:nvPr>
            <p:ph type="body" sz="quarter" idx="14"/>
          </p:nvPr>
        </p:nvSpPr>
        <p:spPr/>
        <p:txBody>
          <a:bodyPr>
            <a:normAutofit/>
          </a:bodyPr>
          <a:lstStyle/>
          <a:p>
            <a:r>
              <a:rPr lang="en-US" sz="1800" dirty="0"/>
              <a:t>Secure Print Release Licensing for Dispatcher Phoenix</a:t>
            </a:r>
          </a:p>
        </p:txBody>
      </p:sp>
      <p:pic>
        <p:nvPicPr>
          <p:cNvPr id="7" name="Picture 6">
            <a:extLst>
              <a:ext uri="{FF2B5EF4-FFF2-40B4-BE49-F238E27FC236}">
                <a16:creationId xmlns:a16="http://schemas.microsoft.com/office/drawing/2014/main" id="{E3BF4292-5DDF-4E60-818D-DACFD378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3075497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Release2Me Device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27</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842467486"/>
              </p:ext>
            </p:extLst>
          </p:nvPr>
        </p:nvGraphicFramePr>
        <p:xfrm>
          <a:off x="1896788" y="1882355"/>
          <a:ext cx="3300738" cy="3337560"/>
        </p:xfrm>
        <a:graphic>
          <a:graphicData uri="http://schemas.openxmlformats.org/drawingml/2006/table">
            <a:tbl>
              <a:tblPr firstRow="1" bandRow="1">
                <a:tableStyleId>{93296810-A885-4BE3-A3E7-6D5BEEA58F35}</a:tableStyleId>
              </a:tblPr>
              <a:tblGrid>
                <a:gridCol w="3300738">
                  <a:extLst>
                    <a:ext uri="{9D8B030D-6E8A-4147-A177-3AD203B41FA5}">
                      <a16:colId xmlns:a16="http://schemas.microsoft.com/office/drawing/2014/main" val="20000"/>
                    </a:ext>
                  </a:extLst>
                </a:gridCol>
              </a:tblGrid>
              <a:tr h="370840">
                <a:tc>
                  <a:txBody>
                    <a:bodyPr/>
                    <a:lstStyle/>
                    <a:p>
                      <a:r>
                        <a:rPr lang="en-US" sz="1400" dirty="0"/>
                        <a:t>Options</a:t>
                      </a:r>
                    </a:p>
                  </a:txBody>
                  <a:tcPr/>
                </a:tc>
                <a:extLst>
                  <a:ext uri="{0D108BD9-81ED-4DB2-BD59-A6C34878D82A}">
                    <a16:rowId xmlns:a16="http://schemas.microsoft.com/office/drawing/2014/main" val="10000"/>
                  </a:ext>
                </a:extLst>
              </a:tr>
              <a:tr h="370840">
                <a:tc>
                  <a:txBody>
                    <a:bodyPr/>
                    <a:lstStyle/>
                    <a:p>
                      <a:r>
                        <a:rPr lang="en-US" sz="1400" dirty="0"/>
                        <a:t>DP</a:t>
                      </a:r>
                      <a:r>
                        <a:rPr lang="en-US" sz="1400" baseline="0" dirty="0"/>
                        <a:t> Release2Me 1 Device License</a:t>
                      </a:r>
                    </a:p>
                  </a:txBody>
                  <a:tcPr/>
                </a:tc>
                <a:extLst>
                  <a:ext uri="{0D108BD9-81ED-4DB2-BD59-A6C34878D82A}">
                    <a16:rowId xmlns:a16="http://schemas.microsoft.com/office/drawing/2014/main" val="10001"/>
                  </a:ext>
                </a:extLst>
              </a:tr>
              <a:tr h="370840">
                <a:tc>
                  <a:txBody>
                    <a:bodyPr/>
                    <a:lstStyle/>
                    <a:p>
                      <a:r>
                        <a:rPr lang="en-US" sz="1400" dirty="0"/>
                        <a:t>DP Release2Me</a:t>
                      </a:r>
                      <a:r>
                        <a:rPr lang="en-US" sz="1400" baseline="0" dirty="0"/>
                        <a:t> 3 Device License</a:t>
                      </a:r>
                      <a:endParaRPr lang="en-US" sz="1400" b="0" dirty="0"/>
                    </a:p>
                  </a:txBody>
                  <a:tcPr/>
                </a:tc>
                <a:extLst>
                  <a:ext uri="{0D108BD9-81ED-4DB2-BD59-A6C34878D82A}">
                    <a16:rowId xmlns:a16="http://schemas.microsoft.com/office/drawing/2014/main" val="10002"/>
                  </a:ext>
                </a:extLst>
              </a:tr>
              <a:tr h="370840">
                <a:tc>
                  <a:txBody>
                    <a:bodyPr/>
                    <a:lstStyle/>
                    <a:p>
                      <a:r>
                        <a:rPr lang="en-US" sz="1400" dirty="0"/>
                        <a:t>DP Release2Me 5 Device License</a:t>
                      </a:r>
                    </a:p>
                  </a:txBody>
                  <a:tcPr/>
                </a:tc>
                <a:extLst>
                  <a:ext uri="{0D108BD9-81ED-4DB2-BD59-A6C34878D82A}">
                    <a16:rowId xmlns:a16="http://schemas.microsoft.com/office/drawing/2014/main" val="10003"/>
                  </a:ext>
                </a:extLst>
              </a:tr>
              <a:tr h="370840">
                <a:tc>
                  <a:txBody>
                    <a:bodyPr/>
                    <a:lstStyle/>
                    <a:p>
                      <a:r>
                        <a:rPr lang="en-US" sz="1400" dirty="0"/>
                        <a:t>DP Release2Me 10 Device</a:t>
                      </a:r>
                      <a:r>
                        <a:rPr lang="en-US" sz="1400" baseline="0" dirty="0"/>
                        <a:t> License</a:t>
                      </a:r>
                      <a:endParaRPr lang="en-US" sz="1400" dirty="0"/>
                    </a:p>
                  </a:txBody>
                  <a:tcPr/>
                </a:tc>
                <a:extLst>
                  <a:ext uri="{0D108BD9-81ED-4DB2-BD59-A6C34878D82A}">
                    <a16:rowId xmlns:a16="http://schemas.microsoft.com/office/drawing/2014/main" val="10004"/>
                  </a:ext>
                </a:extLst>
              </a:tr>
              <a:tr h="370840">
                <a:tc>
                  <a:txBody>
                    <a:bodyPr/>
                    <a:lstStyle/>
                    <a:p>
                      <a:r>
                        <a:rPr lang="en-US" sz="1400" dirty="0"/>
                        <a:t>DP Release2Me 25 Device License</a:t>
                      </a:r>
                    </a:p>
                  </a:txBody>
                  <a:tcPr/>
                </a:tc>
                <a:extLst>
                  <a:ext uri="{0D108BD9-81ED-4DB2-BD59-A6C34878D82A}">
                    <a16:rowId xmlns:a16="http://schemas.microsoft.com/office/drawing/2014/main" val="10005"/>
                  </a:ext>
                </a:extLst>
              </a:tr>
              <a:tr h="370840">
                <a:tc>
                  <a:txBody>
                    <a:bodyPr/>
                    <a:lstStyle/>
                    <a:p>
                      <a:r>
                        <a:rPr lang="en-US" sz="1400" dirty="0"/>
                        <a:t>DP Release2Me 50 Device License</a:t>
                      </a:r>
                    </a:p>
                  </a:txBody>
                  <a:tcPr/>
                </a:tc>
                <a:extLst>
                  <a:ext uri="{0D108BD9-81ED-4DB2-BD59-A6C34878D82A}">
                    <a16:rowId xmlns:a16="http://schemas.microsoft.com/office/drawing/2014/main" val="10006"/>
                  </a:ext>
                </a:extLst>
              </a:tr>
              <a:tr h="370840">
                <a:tc>
                  <a:txBody>
                    <a:bodyPr/>
                    <a:lstStyle/>
                    <a:p>
                      <a:r>
                        <a:rPr lang="en-US" sz="1400" dirty="0"/>
                        <a:t>DP Release2Me 100 Device</a:t>
                      </a:r>
                      <a:r>
                        <a:rPr lang="en-US" sz="1400" baseline="0" dirty="0"/>
                        <a:t> License</a:t>
                      </a:r>
                      <a:endParaRPr lang="en-US" sz="1400" dirty="0"/>
                    </a:p>
                  </a:txBody>
                  <a:tcPr/>
                </a:tc>
                <a:extLst>
                  <a:ext uri="{0D108BD9-81ED-4DB2-BD59-A6C34878D82A}">
                    <a16:rowId xmlns:a16="http://schemas.microsoft.com/office/drawing/2014/main" val="10007"/>
                  </a:ext>
                </a:extLst>
              </a:tr>
              <a:tr h="370840">
                <a:tc>
                  <a:txBody>
                    <a:bodyPr/>
                    <a:lstStyle/>
                    <a:p>
                      <a:r>
                        <a:rPr lang="en-US" sz="1400" dirty="0"/>
                        <a:t>DP Release2Me 500 Device License</a:t>
                      </a:r>
                    </a:p>
                  </a:txBody>
                  <a:tcPr/>
                </a:tc>
                <a:extLst>
                  <a:ext uri="{0D108BD9-81ED-4DB2-BD59-A6C34878D82A}">
                    <a16:rowId xmlns:a16="http://schemas.microsoft.com/office/drawing/2014/main" val="10008"/>
                  </a:ext>
                </a:extLst>
              </a:tr>
            </a:tbl>
          </a:graphicData>
        </a:graphic>
      </p:graphicFrame>
      <p:sp>
        <p:nvSpPr>
          <p:cNvPr id="13" name="TextBox 12"/>
          <p:cNvSpPr txBox="1"/>
          <p:nvPr/>
        </p:nvSpPr>
        <p:spPr>
          <a:xfrm>
            <a:off x="5571315" y="2093427"/>
            <a:ext cx="4762578" cy="2574038"/>
          </a:xfrm>
          <a:prstGeom prst="rect">
            <a:avLst/>
          </a:prstGeom>
          <a:noFill/>
        </p:spPr>
        <p:txBody>
          <a:bodyPr wrap="square" rtlCol="0">
            <a:spAutoFit/>
          </a:bodyPr>
          <a:lstStyle/>
          <a:p>
            <a:pPr marL="342900" indent="-342900">
              <a:buFont typeface="Arial" panose="020B0604020202020204" pitchFamily="34" charset="0"/>
              <a:buChar char="•"/>
            </a:pPr>
            <a:r>
              <a:rPr lang="en-US" dirty="0"/>
              <a:t>Release2Me Device licenses can be added to enable secure print release on any Konica Minolta MFPs.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Release2Me Device licenses include ALL Release2Me functionality, including Print Reporting and Print Delegation.</a:t>
            </a:r>
          </a:p>
        </p:txBody>
      </p:sp>
      <p:sp>
        <p:nvSpPr>
          <p:cNvPr id="7" name="Rectangle 6"/>
          <p:cNvSpPr/>
          <p:nvPr/>
        </p:nvSpPr>
        <p:spPr>
          <a:xfrm>
            <a:off x="1355276" y="964242"/>
            <a:ext cx="8344708" cy="646331"/>
          </a:xfrm>
          <a:prstGeom prst="rect">
            <a:avLst/>
          </a:prstGeom>
        </p:spPr>
        <p:txBody>
          <a:bodyPr wrap="square">
            <a:spAutoFit/>
          </a:bodyPr>
          <a:lstStyle/>
          <a:p>
            <a:pPr algn="ctr"/>
            <a:r>
              <a:rPr lang="en-US" sz="1800" b="1" dirty="0">
                <a:solidFill>
                  <a:schemeClr val="accent6"/>
                </a:solidFill>
                <a:latin typeface="Arial" panose="020B0604020202020204" pitchFamily="34" charset="0"/>
                <a:cs typeface="Arial" panose="020B0604020202020204" pitchFamily="34" charset="0"/>
              </a:rPr>
              <a:t>The following Release2Me device licenses are optional add-in modules for the Dispatcher Phoenix Base License:</a:t>
            </a:r>
            <a:endParaRPr lang="en-US" sz="1800" b="1" i="1"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72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Example: Release2Me on 4 Devices</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28</a:t>
            </a:fld>
            <a:endParaRPr lang="en-US" dirty="0"/>
          </a:p>
        </p:txBody>
      </p:sp>
      <p:sp>
        <p:nvSpPr>
          <p:cNvPr id="12" name="Rectangle 11"/>
          <p:cNvSpPr/>
          <p:nvPr/>
        </p:nvSpPr>
        <p:spPr>
          <a:xfrm>
            <a:off x="1355276" y="1130497"/>
            <a:ext cx="8344708" cy="646331"/>
          </a:xfrm>
          <a:prstGeom prst="rect">
            <a:avLst/>
          </a:prstGeom>
        </p:spPr>
        <p:txBody>
          <a:bodyPr wrap="square">
            <a:spAutoFit/>
          </a:bodyPr>
          <a:lstStyle/>
          <a:p>
            <a:pPr algn="ctr"/>
            <a:r>
              <a:rPr lang="en-US" sz="1800" b="1" dirty="0">
                <a:solidFill>
                  <a:srgbClr val="0070C0"/>
                </a:solidFill>
                <a:latin typeface="Arial" panose="020B0604020202020204" pitchFamily="34" charset="0"/>
                <a:cs typeface="Arial" panose="020B0604020202020204" pitchFamily="34" charset="0"/>
              </a:rPr>
              <a:t>Active Inputs can be used for scanning AND releasing print jobs. </a:t>
            </a:r>
            <a:br>
              <a:rPr lang="en-US" sz="1800" b="1" dirty="0">
                <a:solidFill>
                  <a:srgbClr val="0070C0"/>
                </a:solidFill>
                <a:latin typeface="Arial" panose="020B0604020202020204" pitchFamily="34" charset="0"/>
                <a:cs typeface="Arial" panose="020B0604020202020204" pitchFamily="34" charset="0"/>
              </a:rPr>
            </a:br>
            <a:r>
              <a:rPr lang="en-US" sz="1800" b="1" dirty="0">
                <a:solidFill>
                  <a:srgbClr val="0070C0"/>
                </a:solidFill>
                <a:latin typeface="Arial" panose="020B0604020202020204" pitchFamily="34" charset="0"/>
                <a:cs typeface="Arial" panose="020B0604020202020204" pitchFamily="34" charset="0"/>
              </a:rPr>
              <a:t>For example:</a:t>
            </a:r>
            <a:endParaRPr lang="en-US" sz="1800" b="1" i="1" dirty="0">
              <a:latin typeface="Arial" panose="020B0604020202020204" pitchFamily="34" charset="0"/>
              <a:cs typeface="Arial" panose="020B0604020202020204" pitchFamily="34" charset="0"/>
            </a:endParaRPr>
          </a:p>
        </p:txBody>
      </p:sp>
      <p:pic>
        <p:nvPicPr>
          <p:cNvPr id="13"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212" y="2283017"/>
            <a:ext cx="1504856" cy="27505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296" y="2288421"/>
            <a:ext cx="1504856" cy="2750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9" y="2293824"/>
            <a:ext cx="1504856" cy="27505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2178" y="2283019"/>
            <a:ext cx="1504856" cy="2750597"/>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3374502" y="2101592"/>
            <a:ext cx="1332426" cy="574448"/>
            <a:chOff x="5506701" y="1209675"/>
            <a:chExt cx="913149" cy="504825"/>
          </a:xfrm>
        </p:grpSpPr>
        <p:sp>
          <p:nvSpPr>
            <p:cNvPr id="18" name="Rounded Rectangle 17"/>
            <p:cNvSpPr/>
            <p:nvPr/>
          </p:nvSpPr>
          <p:spPr>
            <a:xfrm>
              <a:off x="5506701" y="1209675"/>
              <a:ext cx="913149" cy="504825"/>
            </a:xfrm>
            <a:prstGeom prst="roundRect">
              <a:avLst/>
            </a:prstGeom>
            <a:solidFill>
              <a:schemeClr val="bg1">
                <a:lumMod val="9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5830551" y="1292810"/>
              <a:ext cx="589299" cy="400110"/>
            </a:xfrm>
            <a:prstGeom prst="rect">
              <a:avLst/>
            </a:prstGeom>
            <a:noFill/>
          </p:spPr>
          <p:txBody>
            <a:bodyPr wrap="square" rtlCol="0">
              <a:spAutoFit/>
            </a:bodyPr>
            <a:lstStyle/>
            <a:p>
              <a:r>
                <a:rPr lang="en-US" sz="1000" b="1" dirty="0"/>
                <a:t>Device License</a:t>
              </a:r>
            </a:p>
          </p:txBody>
        </p:sp>
        <p:pic>
          <p:nvPicPr>
            <p:cNvPr id="20" name="Picture 2" descr="D:\Dispatcher\Phoenix\Graphics\Release2Me\r2m-no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176" y="1338448"/>
              <a:ext cx="267326" cy="2472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p:cNvGrpSpPr/>
          <p:nvPr/>
        </p:nvGrpSpPr>
        <p:grpSpPr>
          <a:xfrm>
            <a:off x="5774574" y="2101593"/>
            <a:ext cx="1332426" cy="574448"/>
            <a:chOff x="5506701" y="1209675"/>
            <a:chExt cx="913149" cy="504825"/>
          </a:xfrm>
        </p:grpSpPr>
        <p:sp>
          <p:nvSpPr>
            <p:cNvPr id="22" name="Rounded Rectangle 21"/>
            <p:cNvSpPr/>
            <p:nvPr/>
          </p:nvSpPr>
          <p:spPr>
            <a:xfrm>
              <a:off x="5506701" y="1209675"/>
              <a:ext cx="913149" cy="504825"/>
            </a:xfrm>
            <a:prstGeom prst="roundRect">
              <a:avLst/>
            </a:prstGeom>
            <a:solidFill>
              <a:schemeClr val="bg1">
                <a:lumMod val="9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5830551" y="1292810"/>
              <a:ext cx="589299" cy="400110"/>
            </a:xfrm>
            <a:prstGeom prst="rect">
              <a:avLst/>
            </a:prstGeom>
            <a:noFill/>
          </p:spPr>
          <p:txBody>
            <a:bodyPr wrap="square" rtlCol="0">
              <a:spAutoFit/>
            </a:bodyPr>
            <a:lstStyle/>
            <a:p>
              <a:r>
                <a:rPr lang="en-US" sz="1000" b="1" dirty="0"/>
                <a:t>Device License</a:t>
              </a:r>
            </a:p>
          </p:txBody>
        </p:sp>
        <p:pic>
          <p:nvPicPr>
            <p:cNvPr id="24" name="Picture 2" descr="D:\Dispatcher\Phoenix\Graphics\Release2Me\r2m-no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176" y="1338448"/>
              <a:ext cx="267326" cy="2472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8511296" y="2096191"/>
            <a:ext cx="1332426" cy="574448"/>
            <a:chOff x="5506701" y="1209675"/>
            <a:chExt cx="913149" cy="504825"/>
          </a:xfrm>
        </p:grpSpPr>
        <p:sp>
          <p:nvSpPr>
            <p:cNvPr id="26" name="Rounded Rectangle 25"/>
            <p:cNvSpPr/>
            <p:nvPr/>
          </p:nvSpPr>
          <p:spPr>
            <a:xfrm>
              <a:off x="5506701" y="1209675"/>
              <a:ext cx="913149" cy="504825"/>
            </a:xfrm>
            <a:prstGeom prst="roundRect">
              <a:avLst/>
            </a:prstGeom>
            <a:solidFill>
              <a:schemeClr val="bg1">
                <a:lumMod val="9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5830551" y="1292810"/>
              <a:ext cx="589299" cy="400110"/>
            </a:xfrm>
            <a:prstGeom prst="rect">
              <a:avLst/>
            </a:prstGeom>
            <a:noFill/>
          </p:spPr>
          <p:txBody>
            <a:bodyPr wrap="square" rtlCol="0">
              <a:spAutoFit/>
            </a:bodyPr>
            <a:lstStyle/>
            <a:p>
              <a:r>
                <a:rPr lang="en-US" sz="1000" b="1" dirty="0"/>
                <a:t>Device License</a:t>
              </a:r>
            </a:p>
          </p:txBody>
        </p:sp>
        <p:pic>
          <p:nvPicPr>
            <p:cNvPr id="28" name="Picture 2" descr="D:\Dispatcher\Phoenix\Graphics\Release2Me\r2m-no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176" y="1338448"/>
              <a:ext cx="267326" cy="2472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28"/>
          <p:cNvGrpSpPr/>
          <p:nvPr/>
        </p:nvGrpSpPr>
        <p:grpSpPr>
          <a:xfrm>
            <a:off x="890093" y="2093656"/>
            <a:ext cx="1332426" cy="574448"/>
            <a:chOff x="387412" y="2566283"/>
            <a:chExt cx="913149" cy="504825"/>
          </a:xfrm>
        </p:grpSpPr>
        <p:grpSp>
          <p:nvGrpSpPr>
            <p:cNvPr id="30" name="Group 29"/>
            <p:cNvGrpSpPr/>
            <p:nvPr/>
          </p:nvGrpSpPr>
          <p:grpSpPr>
            <a:xfrm>
              <a:off x="387412" y="2566283"/>
              <a:ext cx="913149" cy="504825"/>
              <a:chOff x="5506701" y="1209675"/>
              <a:chExt cx="913149" cy="504825"/>
            </a:xfrm>
          </p:grpSpPr>
          <p:sp>
            <p:nvSpPr>
              <p:cNvPr id="32" name="Rounded Rectangle 31"/>
              <p:cNvSpPr/>
              <p:nvPr/>
            </p:nvSpPr>
            <p:spPr>
              <a:xfrm>
                <a:off x="5506701" y="1209675"/>
                <a:ext cx="913149" cy="504825"/>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Box 32"/>
              <p:cNvSpPr txBox="1"/>
              <p:nvPr/>
            </p:nvSpPr>
            <p:spPr>
              <a:xfrm>
                <a:off x="5830551" y="1292810"/>
                <a:ext cx="589299" cy="400110"/>
              </a:xfrm>
              <a:prstGeom prst="rect">
                <a:avLst/>
              </a:prstGeom>
              <a:noFill/>
            </p:spPr>
            <p:txBody>
              <a:bodyPr wrap="square" rtlCol="0">
                <a:spAutoFit/>
              </a:bodyPr>
              <a:lstStyle/>
              <a:p>
                <a:r>
                  <a:rPr lang="en-US" sz="1000" b="1" dirty="0">
                    <a:solidFill>
                      <a:schemeClr val="bg1"/>
                    </a:solidFill>
                  </a:rPr>
                  <a:t>Active Input</a:t>
                </a:r>
              </a:p>
            </p:txBody>
          </p:sp>
        </p:grpSp>
        <p:sp>
          <p:nvSpPr>
            <p:cNvPr id="31" name="Right Arrow 30"/>
            <p:cNvSpPr/>
            <p:nvPr/>
          </p:nvSpPr>
          <p:spPr>
            <a:xfrm>
              <a:off x="462362" y="2711889"/>
              <a:ext cx="253663" cy="21361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5" name="TextBox 4"/>
          <p:cNvSpPr txBox="1"/>
          <p:nvPr/>
        </p:nvSpPr>
        <p:spPr>
          <a:xfrm>
            <a:off x="1443596" y="5345723"/>
            <a:ext cx="8661956" cy="830997"/>
          </a:xfrm>
          <a:prstGeom prst="rect">
            <a:avLst/>
          </a:prstGeom>
          <a:noFill/>
        </p:spPr>
        <p:txBody>
          <a:bodyPr wrap="square" rtlCol="0">
            <a:spAutoFit/>
          </a:bodyPr>
          <a:lstStyle/>
          <a:p>
            <a:pPr marL="0" lvl="4" algn="ctr"/>
            <a:r>
              <a:rPr lang="en-US" sz="1600" dirty="0"/>
              <a:t>A customer with 4 devices can use 1 Dispatcher Phoenix License + 3 Release2Me Device Licenses to enable secure print release on all 4 devices. In addition, with this configuration, the customer will be able to scan into a Dispatcher Phoenix workflow via a single device.</a:t>
            </a:r>
          </a:p>
        </p:txBody>
      </p:sp>
    </p:spTree>
    <p:extLst>
      <p:ext uri="{BB962C8B-B14F-4D97-AF65-F5344CB8AC3E}">
        <p14:creationId xmlns:p14="http://schemas.microsoft.com/office/powerpoint/2010/main" val="227520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Example: Release2Me using Active Inputs</a:t>
            </a:r>
          </a:p>
        </p:txBody>
      </p:sp>
      <p:sp>
        <p:nvSpPr>
          <p:cNvPr id="4" name="Slide Number Placeholder 3"/>
          <p:cNvSpPr>
            <a:spLocks noGrp="1"/>
          </p:cNvSpPr>
          <p:nvPr>
            <p:ph type="sldNum" sz="quarter" idx="12"/>
          </p:nvPr>
        </p:nvSpPr>
        <p:spPr/>
        <p:txBody>
          <a:bodyPr/>
          <a:lstStyle/>
          <a:p>
            <a:fld id="{DC072636-299A-6C46-A669-0ADFB831C07C}" type="slidenum">
              <a:rPr lang="en-US" smtClean="0"/>
              <a:pPr/>
              <a:t>29</a:t>
            </a:fld>
            <a:endParaRPr lang="en-US" dirty="0"/>
          </a:p>
        </p:txBody>
      </p:sp>
      <p:sp>
        <p:nvSpPr>
          <p:cNvPr id="12" name="Rectangle 11"/>
          <p:cNvSpPr/>
          <p:nvPr/>
        </p:nvSpPr>
        <p:spPr>
          <a:xfrm>
            <a:off x="1355276" y="1130497"/>
            <a:ext cx="8344708" cy="646331"/>
          </a:xfrm>
          <a:prstGeom prst="rect">
            <a:avLst/>
          </a:prstGeom>
        </p:spPr>
        <p:txBody>
          <a:bodyPr wrap="square">
            <a:spAutoFit/>
          </a:bodyPr>
          <a:lstStyle/>
          <a:p>
            <a:pPr algn="ctr"/>
            <a:r>
              <a:rPr lang="en-US" sz="1800" b="1" dirty="0">
                <a:solidFill>
                  <a:srgbClr val="0070C0"/>
                </a:solidFill>
                <a:latin typeface="Arial" panose="020B0604020202020204" pitchFamily="34" charset="0"/>
                <a:cs typeface="Arial" panose="020B0604020202020204" pitchFamily="34" charset="0"/>
              </a:rPr>
              <a:t>A customer has 4 Dispatcher Phoenix Licenses and wants to enable secure print release on 5 Konica Minolta Devices</a:t>
            </a:r>
            <a:endParaRPr lang="en-US" sz="1800" b="1" i="1" dirty="0">
              <a:latin typeface="Arial" panose="020B0604020202020204" pitchFamily="34" charset="0"/>
              <a:cs typeface="Arial" panose="020B0604020202020204" pitchFamily="34" charset="0"/>
            </a:endParaRPr>
          </a:p>
        </p:txBody>
      </p:sp>
      <p:pic>
        <p:nvPicPr>
          <p:cNvPr id="13"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84" y="2288420"/>
            <a:ext cx="1504856" cy="275059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774" y="2293824"/>
            <a:ext cx="1504856" cy="27505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2902" y="2299227"/>
            <a:ext cx="1504856" cy="27505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7925" y="2299227"/>
            <a:ext cx="1504856" cy="2750597"/>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p:cNvGrpSpPr/>
          <p:nvPr/>
        </p:nvGrpSpPr>
        <p:grpSpPr>
          <a:xfrm>
            <a:off x="495365" y="2185759"/>
            <a:ext cx="1332426" cy="574448"/>
            <a:chOff x="387412" y="2566283"/>
            <a:chExt cx="913149" cy="504825"/>
          </a:xfrm>
        </p:grpSpPr>
        <p:grpSp>
          <p:nvGrpSpPr>
            <p:cNvPr id="30" name="Group 29"/>
            <p:cNvGrpSpPr/>
            <p:nvPr/>
          </p:nvGrpSpPr>
          <p:grpSpPr>
            <a:xfrm>
              <a:off x="387412" y="2566283"/>
              <a:ext cx="913149" cy="504825"/>
              <a:chOff x="5506701" y="1209675"/>
              <a:chExt cx="913149" cy="504825"/>
            </a:xfrm>
          </p:grpSpPr>
          <p:sp>
            <p:nvSpPr>
              <p:cNvPr id="32" name="Rounded Rectangle 31"/>
              <p:cNvSpPr/>
              <p:nvPr/>
            </p:nvSpPr>
            <p:spPr>
              <a:xfrm>
                <a:off x="5506701" y="1209675"/>
                <a:ext cx="913149" cy="504825"/>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TextBox 32"/>
              <p:cNvSpPr txBox="1"/>
              <p:nvPr/>
            </p:nvSpPr>
            <p:spPr>
              <a:xfrm>
                <a:off x="5830551" y="1292810"/>
                <a:ext cx="589299" cy="400110"/>
              </a:xfrm>
              <a:prstGeom prst="rect">
                <a:avLst/>
              </a:prstGeom>
              <a:noFill/>
            </p:spPr>
            <p:txBody>
              <a:bodyPr wrap="square" rtlCol="0">
                <a:spAutoFit/>
              </a:bodyPr>
              <a:lstStyle/>
              <a:p>
                <a:r>
                  <a:rPr lang="en-US" sz="1000" b="1" dirty="0">
                    <a:solidFill>
                      <a:schemeClr val="bg1"/>
                    </a:solidFill>
                  </a:rPr>
                  <a:t>Active Input</a:t>
                </a:r>
              </a:p>
            </p:txBody>
          </p:sp>
        </p:grpSp>
        <p:sp>
          <p:nvSpPr>
            <p:cNvPr id="31" name="Right Arrow 30"/>
            <p:cNvSpPr/>
            <p:nvPr/>
          </p:nvSpPr>
          <p:spPr>
            <a:xfrm>
              <a:off x="462362" y="2711889"/>
              <a:ext cx="253663" cy="21361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
        <p:nvSpPr>
          <p:cNvPr id="5" name="TextBox 4"/>
          <p:cNvSpPr txBox="1"/>
          <p:nvPr/>
        </p:nvSpPr>
        <p:spPr>
          <a:xfrm>
            <a:off x="1443596" y="5216769"/>
            <a:ext cx="8661956" cy="1077218"/>
          </a:xfrm>
          <a:prstGeom prst="rect">
            <a:avLst/>
          </a:prstGeom>
          <a:noFill/>
        </p:spPr>
        <p:txBody>
          <a:bodyPr wrap="square" rtlCol="0">
            <a:spAutoFit/>
          </a:bodyPr>
          <a:lstStyle/>
          <a:p>
            <a:pPr marL="0" lvl="4" algn="ctr"/>
            <a:r>
              <a:rPr lang="en-US" sz="1600" dirty="0"/>
              <a:t>To enable </a:t>
            </a:r>
            <a:r>
              <a:rPr lang="en-US" sz="1600" b="1" dirty="0"/>
              <a:t>secure print release on ALL 5 devices</a:t>
            </a:r>
            <a:r>
              <a:rPr lang="en-US" sz="1600" dirty="0"/>
              <a:t>, they will need to purchase ONE Dispatcher Phoenix Release2Me device license. The device license will enable all Release2Me functionality across the platform, including the system workflow, Print Delegation and Print Reporting, while also allowing for secure print from one additional device.</a:t>
            </a:r>
          </a:p>
        </p:txBody>
      </p:sp>
      <p:pic>
        <p:nvPicPr>
          <p:cNvPr id="34" name="Picture 2" descr="C:\Users\Hayley\Downloads\bizhub-C368-DF-629-OT-506-PC-110-F-4c_300dp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1612" y="2288419"/>
            <a:ext cx="1504856" cy="2750597"/>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8983843" y="2096191"/>
            <a:ext cx="1332426" cy="574448"/>
            <a:chOff x="5506701" y="1209675"/>
            <a:chExt cx="913149" cy="504825"/>
          </a:xfrm>
        </p:grpSpPr>
        <p:sp>
          <p:nvSpPr>
            <p:cNvPr id="40" name="Rounded Rectangle 39"/>
            <p:cNvSpPr/>
            <p:nvPr/>
          </p:nvSpPr>
          <p:spPr>
            <a:xfrm>
              <a:off x="5506701" y="1209675"/>
              <a:ext cx="913149" cy="504825"/>
            </a:xfrm>
            <a:prstGeom prst="roundRect">
              <a:avLst/>
            </a:prstGeom>
            <a:solidFill>
              <a:schemeClr val="bg1">
                <a:lumMod val="95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5830551" y="1292810"/>
              <a:ext cx="589299" cy="400110"/>
            </a:xfrm>
            <a:prstGeom prst="rect">
              <a:avLst/>
            </a:prstGeom>
            <a:noFill/>
          </p:spPr>
          <p:txBody>
            <a:bodyPr wrap="square" rtlCol="0">
              <a:spAutoFit/>
            </a:bodyPr>
            <a:lstStyle/>
            <a:p>
              <a:r>
                <a:rPr lang="en-US" sz="1000" b="1" dirty="0"/>
                <a:t>Device License</a:t>
              </a:r>
            </a:p>
          </p:txBody>
        </p:sp>
        <p:pic>
          <p:nvPicPr>
            <p:cNvPr id="42" name="Picture 2" descr="D:\Dispatcher\Phoenix\Graphics\Release2Me\r2m-no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3176" y="1338448"/>
              <a:ext cx="267326" cy="24727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Group 42"/>
          <p:cNvGrpSpPr/>
          <p:nvPr/>
        </p:nvGrpSpPr>
        <p:grpSpPr>
          <a:xfrm>
            <a:off x="2769642" y="2150737"/>
            <a:ext cx="1332426" cy="574448"/>
            <a:chOff x="387412" y="2566283"/>
            <a:chExt cx="913149" cy="504825"/>
          </a:xfrm>
        </p:grpSpPr>
        <p:grpSp>
          <p:nvGrpSpPr>
            <p:cNvPr id="44" name="Group 43"/>
            <p:cNvGrpSpPr/>
            <p:nvPr/>
          </p:nvGrpSpPr>
          <p:grpSpPr>
            <a:xfrm>
              <a:off x="387412" y="2566283"/>
              <a:ext cx="913149" cy="504825"/>
              <a:chOff x="5506701" y="1209675"/>
              <a:chExt cx="913149" cy="504825"/>
            </a:xfrm>
          </p:grpSpPr>
          <p:sp>
            <p:nvSpPr>
              <p:cNvPr id="46" name="Rounded Rectangle 45"/>
              <p:cNvSpPr/>
              <p:nvPr/>
            </p:nvSpPr>
            <p:spPr>
              <a:xfrm>
                <a:off x="5506701" y="1209675"/>
                <a:ext cx="913149" cy="504825"/>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7" name="TextBox 46"/>
              <p:cNvSpPr txBox="1"/>
              <p:nvPr/>
            </p:nvSpPr>
            <p:spPr>
              <a:xfrm>
                <a:off x="5830551" y="1292810"/>
                <a:ext cx="589299" cy="400110"/>
              </a:xfrm>
              <a:prstGeom prst="rect">
                <a:avLst/>
              </a:prstGeom>
              <a:noFill/>
            </p:spPr>
            <p:txBody>
              <a:bodyPr wrap="square" rtlCol="0">
                <a:spAutoFit/>
              </a:bodyPr>
              <a:lstStyle/>
              <a:p>
                <a:r>
                  <a:rPr lang="en-US" sz="1000" b="1" dirty="0">
                    <a:solidFill>
                      <a:schemeClr val="bg1"/>
                    </a:solidFill>
                  </a:rPr>
                  <a:t>Active Input</a:t>
                </a:r>
              </a:p>
            </p:txBody>
          </p:sp>
        </p:grpSp>
        <p:sp>
          <p:nvSpPr>
            <p:cNvPr id="45" name="Right Arrow 44"/>
            <p:cNvSpPr/>
            <p:nvPr/>
          </p:nvSpPr>
          <p:spPr>
            <a:xfrm>
              <a:off x="462362" y="2711889"/>
              <a:ext cx="253663" cy="21361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48" name="Group 47"/>
          <p:cNvGrpSpPr/>
          <p:nvPr/>
        </p:nvGrpSpPr>
        <p:grpSpPr>
          <a:xfrm>
            <a:off x="4861417" y="2134081"/>
            <a:ext cx="1332426" cy="574448"/>
            <a:chOff x="387412" y="2566283"/>
            <a:chExt cx="913149" cy="504825"/>
          </a:xfrm>
        </p:grpSpPr>
        <p:grpSp>
          <p:nvGrpSpPr>
            <p:cNvPr id="49" name="Group 48"/>
            <p:cNvGrpSpPr/>
            <p:nvPr/>
          </p:nvGrpSpPr>
          <p:grpSpPr>
            <a:xfrm>
              <a:off x="387412" y="2566283"/>
              <a:ext cx="913149" cy="504825"/>
              <a:chOff x="5506701" y="1209675"/>
              <a:chExt cx="913149" cy="504825"/>
            </a:xfrm>
          </p:grpSpPr>
          <p:sp>
            <p:nvSpPr>
              <p:cNvPr id="51" name="Rounded Rectangle 50"/>
              <p:cNvSpPr/>
              <p:nvPr/>
            </p:nvSpPr>
            <p:spPr>
              <a:xfrm>
                <a:off x="5506701" y="1209675"/>
                <a:ext cx="913149" cy="504825"/>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2" name="TextBox 51"/>
              <p:cNvSpPr txBox="1"/>
              <p:nvPr/>
            </p:nvSpPr>
            <p:spPr>
              <a:xfrm>
                <a:off x="5830551" y="1292810"/>
                <a:ext cx="589299" cy="400110"/>
              </a:xfrm>
              <a:prstGeom prst="rect">
                <a:avLst/>
              </a:prstGeom>
              <a:noFill/>
            </p:spPr>
            <p:txBody>
              <a:bodyPr wrap="square" rtlCol="0">
                <a:spAutoFit/>
              </a:bodyPr>
              <a:lstStyle/>
              <a:p>
                <a:r>
                  <a:rPr lang="en-US" sz="1000" b="1" dirty="0">
                    <a:solidFill>
                      <a:schemeClr val="bg1"/>
                    </a:solidFill>
                  </a:rPr>
                  <a:t>Active Input</a:t>
                </a:r>
              </a:p>
            </p:txBody>
          </p:sp>
        </p:grpSp>
        <p:sp>
          <p:nvSpPr>
            <p:cNvPr id="50" name="Right Arrow 49"/>
            <p:cNvSpPr/>
            <p:nvPr/>
          </p:nvSpPr>
          <p:spPr>
            <a:xfrm>
              <a:off x="462362" y="2711889"/>
              <a:ext cx="253663" cy="21361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grpSp>
        <p:nvGrpSpPr>
          <p:cNvPr id="53" name="Group 52"/>
          <p:cNvGrpSpPr/>
          <p:nvPr/>
        </p:nvGrpSpPr>
        <p:grpSpPr>
          <a:xfrm>
            <a:off x="6978226" y="2134081"/>
            <a:ext cx="1332426" cy="574448"/>
            <a:chOff x="387412" y="2566283"/>
            <a:chExt cx="913149" cy="504825"/>
          </a:xfrm>
        </p:grpSpPr>
        <p:grpSp>
          <p:nvGrpSpPr>
            <p:cNvPr id="54" name="Group 53"/>
            <p:cNvGrpSpPr/>
            <p:nvPr/>
          </p:nvGrpSpPr>
          <p:grpSpPr>
            <a:xfrm>
              <a:off x="387412" y="2566283"/>
              <a:ext cx="913149" cy="504825"/>
              <a:chOff x="5506701" y="1209675"/>
              <a:chExt cx="913149" cy="504825"/>
            </a:xfrm>
          </p:grpSpPr>
          <p:sp>
            <p:nvSpPr>
              <p:cNvPr id="56" name="Rounded Rectangle 55"/>
              <p:cNvSpPr/>
              <p:nvPr/>
            </p:nvSpPr>
            <p:spPr>
              <a:xfrm>
                <a:off x="5506701" y="1209675"/>
                <a:ext cx="913149" cy="504825"/>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TextBox 56"/>
              <p:cNvSpPr txBox="1"/>
              <p:nvPr/>
            </p:nvSpPr>
            <p:spPr>
              <a:xfrm>
                <a:off x="5830551" y="1292810"/>
                <a:ext cx="589299" cy="400110"/>
              </a:xfrm>
              <a:prstGeom prst="rect">
                <a:avLst/>
              </a:prstGeom>
              <a:noFill/>
            </p:spPr>
            <p:txBody>
              <a:bodyPr wrap="square" rtlCol="0">
                <a:spAutoFit/>
              </a:bodyPr>
              <a:lstStyle/>
              <a:p>
                <a:r>
                  <a:rPr lang="en-US" sz="1000" b="1" dirty="0">
                    <a:solidFill>
                      <a:schemeClr val="bg1"/>
                    </a:solidFill>
                  </a:rPr>
                  <a:t>Active Input</a:t>
                </a:r>
              </a:p>
            </p:txBody>
          </p:sp>
        </p:grpSp>
        <p:sp>
          <p:nvSpPr>
            <p:cNvPr id="55" name="Right Arrow 54"/>
            <p:cNvSpPr/>
            <p:nvPr/>
          </p:nvSpPr>
          <p:spPr>
            <a:xfrm>
              <a:off x="462362" y="2711889"/>
              <a:ext cx="253663" cy="213613"/>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p>
          </p:txBody>
        </p:sp>
      </p:grpSp>
    </p:spTree>
    <p:extLst>
      <p:ext uri="{BB962C8B-B14F-4D97-AF65-F5344CB8AC3E}">
        <p14:creationId xmlns:p14="http://schemas.microsoft.com/office/powerpoint/2010/main" val="4139201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072636-299A-6C46-A669-0ADFB831C07C}" type="slidenum">
              <a:rPr lang="en-US" smtClean="0"/>
              <a:pPr/>
              <a:t>3</a:t>
            </a:fld>
            <a:endParaRPr lang="en-US" dirty="0"/>
          </a:p>
        </p:txBody>
      </p:sp>
      <p:sp>
        <p:nvSpPr>
          <p:cNvPr id="6" name="Rectangle 5"/>
          <p:cNvSpPr/>
          <p:nvPr/>
        </p:nvSpPr>
        <p:spPr>
          <a:xfrm>
            <a:off x="6589214" y="1909754"/>
            <a:ext cx="1781175" cy="15351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800" dirty="0"/>
              <a:t>Dispatcher Phoenix</a:t>
            </a:r>
          </a:p>
          <a:p>
            <a:pPr algn="ctr"/>
            <a:r>
              <a:rPr lang="en-US" sz="1800" dirty="0"/>
              <a:t>ScanTrip</a:t>
            </a:r>
          </a:p>
        </p:txBody>
      </p:sp>
      <p:sp>
        <p:nvSpPr>
          <p:cNvPr id="7" name="Rectangle 6"/>
          <p:cNvSpPr/>
          <p:nvPr/>
        </p:nvSpPr>
        <p:spPr>
          <a:xfrm>
            <a:off x="8651376" y="1908183"/>
            <a:ext cx="1894141" cy="153516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800" dirty="0"/>
              <a:t>Dispatcher Phoenix</a:t>
            </a:r>
          </a:p>
          <a:p>
            <a:pPr algn="ctr"/>
            <a:r>
              <a:rPr lang="en-US" sz="1800" dirty="0"/>
              <a:t>Release2Me+</a:t>
            </a:r>
          </a:p>
        </p:txBody>
      </p:sp>
      <p:sp>
        <p:nvSpPr>
          <p:cNvPr id="8" name="Rectangle 7"/>
          <p:cNvSpPr/>
          <p:nvPr/>
        </p:nvSpPr>
        <p:spPr>
          <a:xfrm>
            <a:off x="659605" y="1908183"/>
            <a:ext cx="5130098" cy="15351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Dispatcher Phoenix</a:t>
            </a:r>
          </a:p>
          <a:p>
            <a:pPr algn="ctr"/>
            <a:r>
              <a:rPr lang="en-US" dirty="0"/>
              <a:t>License </a:t>
            </a:r>
          </a:p>
        </p:txBody>
      </p:sp>
      <p:sp>
        <p:nvSpPr>
          <p:cNvPr id="14" name="TextBox 13"/>
          <p:cNvSpPr txBox="1"/>
          <p:nvPr/>
        </p:nvSpPr>
        <p:spPr>
          <a:xfrm>
            <a:off x="6529554" y="987639"/>
            <a:ext cx="4124324" cy="646331"/>
          </a:xfrm>
          <a:prstGeom prst="rect">
            <a:avLst/>
          </a:prstGeom>
          <a:noFill/>
        </p:spPr>
        <p:txBody>
          <a:bodyPr wrap="square" rtlCol="0">
            <a:spAutoFit/>
          </a:bodyPr>
          <a:lstStyle/>
          <a:p>
            <a:pPr algn="ctr"/>
            <a:r>
              <a:rPr lang="en-US" sz="1800" b="1" dirty="0"/>
              <a:t>Dispatcher Phoenix</a:t>
            </a:r>
          </a:p>
          <a:p>
            <a:pPr algn="ctr"/>
            <a:r>
              <a:rPr lang="en-US" sz="1800" b="1" dirty="0"/>
              <a:t>Separate Licenses</a:t>
            </a:r>
          </a:p>
        </p:txBody>
      </p:sp>
      <p:sp>
        <p:nvSpPr>
          <p:cNvPr id="19" name="TextBox 18">
            <a:extLst>
              <a:ext uri="{FF2B5EF4-FFF2-40B4-BE49-F238E27FC236}">
                <a16:creationId xmlns:a16="http://schemas.microsoft.com/office/drawing/2014/main" id="{D1D06AAF-DD44-4E45-8612-92FFF7C97FD0}"/>
              </a:ext>
            </a:extLst>
          </p:cNvPr>
          <p:cNvSpPr txBox="1"/>
          <p:nvPr/>
        </p:nvSpPr>
        <p:spPr>
          <a:xfrm>
            <a:off x="1147761" y="886651"/>
            <a:ext cx="4124324" cy="646331"/>
          </a:xfrm>
          <a:prstGeom prst="rect">
            <a:avLst/>
          </a:prstGeom>
          <a:noFill/>
        </p:spPr>
        <p:txBody>
          <a:bodyPr wrap="square" rtlCol="0">
            <a:spAutoFit/>
          </a:bodyPr>
          <a:lstStyle/>
          <a:p>
            <a:pPr algn="ctr"/>
            <a:r>
              <a:rPr lang="en-US" sz="1800" b="1" dirty="0"/>
              <a:t>Dispatcher Phoenix License with Optional Packages/Nodes  available</a:t>
            </a:r>
          </a:p>
        </p:txBody>
      </p:sp>
      <p:cxnSp>
        <p:nvCxnSpPr>
          <p:cNvPr id="20" name="Straight Connector 19">
            <a:extLst>
              <a:ext uri="{FF2B5EF4-FFF2-40B4-BE49-F238E27FC236}">
                <a16:creationId xmlns:a16="http://schemas.microsoft.com/office/drawing/2014/main" id="{9C2C0DAE-2B6B-4A5B-A359-D1EDD0E16DBA}"/>
              </a:ext>
            </a:extLst>
          </p:cNvPr>
          <p:cNvCxnSpPr/>
          <p:nvPr/>
        </p:nvCxnSpPr>
        <p:spPr>
          <a:xfrm>
            <a:off x="6123963" y="1517598"/>
            <a:ext cx="0" cy="464251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6C0A7344-04C3-47F8-B2F6-D0071D1E9E62}"/>
              </a:ext>
            </a:extLst>
          </p:cNvPr>
          <p:cNvSpPr/>
          <p:nvPr/>
        </p:nvSpPr>
        <p:spPr>
          <a:xfrm>
            <a:off x="659606" y="3518686"/>
            <a:ext cx="1653748" cy="1535160"/>
          </a:xfrm>
          <a:prstGeom prst="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solidFill>
                  <a:sysClr val="windowText" lastClr="000000"/>
                </a:solidFill>
              </a:rPr>
              <a:t>Vertical market packages</a:t>
            </a:r>
            <a:r>
              <a:rPr lang="en-US" sz="1200" dirty="0">
                <a:solidFill>
                  <a:sysClr val="windowText" lastClr="000000"/>
                </a:solidFill>
              </a:rPr>
              <a:t> can be added to the Dispatcher Phoenix base license for a </a:t>
            </a:r>
            <a:r>
              <a:rPr lang="en-US" sz="1400" b="1" dirty="0">
                <a:solidFill>
                  <a:sysClr val="windowText" lastClr="000000"/>
                </a:solidFill>
              </a:rPr>
              <a:t>one-time fee  </a:t>
            </a:r>
            <a:endParaRPr lang="en-US" sz="1200" b="1" dirty="0">
              <a:solidFill>
                <a:sysClr val="windowText" lastClr="000000"/>
              </a:solidFill>
            </a:endParaRPr>
          </a:p>
        </p:txBody>
      </p:sp>
      <p:sp>
        <p:nvSpPr>
          <p:cNvPr id="23" name="Rectangle 22">
            <a:extLst>
              <a:ext uri="{FF2B5EF4-FFF2-40B4-BE49-F238E27FC236}">
                <a16:creationId xmlns:a16="http://schemas.microsoft.com/office/drawing/2014/main" id="{9526BC49-9D9A-4825-88C8-9D6A9665FFAE}"/>
              </a:ext>
            </a:extLst>
          </p:cNvPr>
          <p:cNvSpPr/>
          <p:nvPr/>
        </p:nvSpPr>
        <p:spPr>
          <a:xfrm>
            <a:off x="6123970" y="3621040"/>
            <a:ext cx="4736912" cy="1754326"/>
          </a:xfrm>
          <a:prstGeom prst="rect">
            <a:avLst/>
          </a:prstGeom>
        </p:spPr>
        <p:txBody>
          <a:bodyPr wrap="square">
            <a:spAutoFit/>
          </a:bodyPr>
          <a:lstStyle/>
          <a:p>
            <a:pPr marL="434020" indent="-216010" algn="ctr">
              <a:lnSpc>
                <a:spcPct val="100000"/>
              </a:lnSpc>
            </a:pPr>
            <a:r>
              <a:rPr lang="en-US" sz="1200" b="1" dirty="0"/>
              <a:t>Upgrade Path: </a:t>
            </a:r>
            <a:br>
              <a:rPr lang="en-US" sz="1200" b="1" dirty="0"/>
            </a:br>
            <a:br>
              <a:rPr lang="en-US" sz="1200" b="1" dirty="0"/>
            </a:br>
            <a:r>
              <a:rPr lang="en-US" sz="1200" dirty="0"/>
              <a:t>Dispatcher Phoenix </a:t>
            </a:r>
            <a:r>
              <a:rPr lang="en-US" sz="1200" dirty="0" err="1"/>
              <a:t>ScanTrip</a:t>
            </a:r>
            <a:r>
              <a:rPr lang="en-US" sz="1200" dirty="0"/>
              <a:t> customers can upgrade directly to a fully Dispatcher Phoenix license, if needed. </a:t>
            </a:r>
            <a:br>
              <a:rPr lang="en-US" sz="1200" dirty="0"/>
            </a:br>
            <a:r>
              <a:rPr lang="en-US" sz="1200" dirty="0">
                <a:hlinkClick r:id="rId2" action="ppaction://hlinksldjump"/>
              </a:rPr>
              <a:t>More information is available here.</a:t>
            </a:r>
            <a:endParaRPr lang="en-US" sz="1200" dirty="0"/>
          </a:p>
          <a:p>
            <a:pPr marL="434020" indent="-216010" algn="ctr">
              <a:lnSpc>
                <a:spcPct val="100000"/>
              </a:lnSpc>
            </a:pPr>
            <a:endParaRPr lang="en-US" sz="1200" dirty="0"/>
          </a:p>
          <a:p>
            <a:pPr marL="434020" indent="-216010" algn="ctr">
              <a:lnSpc>
                <a:spcPct val="100000"/>
              </a:lnSpc>
            </a:pPr>
            <a:r>
              <a:rPr lang="en-US" sz="1200" dirty="0"/>
              <a:t>Dispatcher Phoenix Release2Me+ customers will be able to upgrade their license to a full Dispatcher Phoenix license with a custom quote via SEC Consulting Services</a:t>
            </a:r>
          </a:p>
        </p:txBody>
      </p:sp>
      <p:sp>
        <p:nvSpPr>
          <p:cNvPr id="16" name="Rectangle 15">
            <a:extLst>
              <a:ext uri="{FF2B5EF4-FFF2-40B4-BE49-F238E27FC236}">
                <a16:creationId xmlns:a16="http://schemas.microsoft.com/office/drawing/2014/main" id="{4F8830F5-8440-488E-98D5-9AC47DC82E75}"/>
              </a:ext>
            </a:extLst>
          </p:cNvPr>
          <p:cNvSpPr/>
          <p:nvPr/>
        </p:nvSpPr>
        <p:spPr>
          <a:xfrm>
            <a:off x="-1" y="0"/>
            <a:ext cx="10253133"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7" name="Title 2">
            <a:extLst>
              <a:ext uri="{FF2B5EF4-FFF2-40B4-BE49-F238E27FC236}">
                <a16:creationId xmlns:a16="http://schemas.microsoft.com/office/drawing/2014/main" id="{E5EB1187-EEE7-4A3E-81E4-AC469135F59C}"/>
              </a:ext>
            </a:extLst>
          </p:cNvPr>
          <p:cNvSpPr>
            <a:spLocks noGrp="1"/>
          </p:cNvSpPr>
          <p:nvPr>
            <p:ph type="title"/>
          </p:nvPr>
        </p:nvSpPr>
        <p:spPr>
          <a:xfrm>
            <a:off x="835200" y="185912"/>
            <a:ext cx="8850663" cy="695624"/>
          </a:xfrm>
        </p:spPr>
        <p:txBody>
          <a:bodyPr>
            <a:normAutofit/>
          </a:bodyPr>
          <a:lstStyle/>
          <a:p>
            <a:r>
              <a:rPr lang="en-US" dirty="0">
                <a:solidFill>
                  <a:schemeClr val="bg1"/>
                </a:solidFill>
              </a:rPr>
              <a:t>Dispatcher Phoenix Product Overview</a:t>
            </a:r>
          </a:p>
        </p:txBody>
      </p:sp>
      <p:sp>
        <p:nvSpPr>
          <p:cNvPr id="22" name="Rectangle 21">
            <a:extLst>
              <a:ext uri="{FF2B5EF4-FFF2-40B4-BE49-F238E27FC236}">
                <a16:creationId xmlns:a16="http://schemas.microsoft.com/office/drawing/2014/main" id="{144FA1C8-0F26-493C-B506-6C4FD80BB2D3}"/>
              </a:ext>
            </a:extLst>
          </p:cNvPr>
          <p:cNvSpPr/>
          <p:nvPr/>
        </p:nvSpPr>
        <p:spPr>
          <a:xfrm>
            <a:off x="2398679" y="3518686"/>
            <a:ext cx="1653748" cy="1535160"/>
          </a:xfrm>
          <a:prstGeom prst="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solidFill>
                  <a:sysClr val="windowText" lastClr="000000"/>
                </a:solidFill>
              </a:rPr>
              <a:t>Optional modules </a:t>
            </a:r>
            <a:r>
              <a:rPr lang="en-US" sz="1200" dirty="0">
                <a:solidFill>
                  <a:sysClr val="windowText" lastClr="000000"/>
                </a:solidFill>
              </a:rPr>
              <a:t>can be added to the Dispatcher Phoenix base license for a one-time fee  </a:t>
            </a:r>
          </a:p>
        </p:txBody>
      </p:sp>
      <p:sp>
        <p:nvSpPr>
          <p:cNvPr id="24" name="Rectangle 23">
            <a:extLst>
              <a:ext uri="{FF2B5EF4-FFF2-40B4-BE49-F238E27FC236}">
                <a16:creationId xmlns:a16="http://schemas.microsoft.com/office/drawing/2014/main" id="{E4D24D76-7F37-4DE7-AB59-06ACE6ACB107}"/>
              </a:ext>
            </a:extLst>
          </p:cNvPr>
          <p:cNvSpPr/>
          <p:nvPr/>
        </p:nvSpPr>
        <p:spPr>
          <a:xfrm>
            <a:off x="4135956" y="3518686"/>
            <a:ext cx="1653748" cy="1535160"/>
          </a:xfrm>
          <a:prstGeom prst="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200" b="1" dirty="0">
                <a:solidFill>
                  <a:sysClr val="windowText" lastClr="000000"/>
                </a:solidFill>
              </a:rPr>
              <a:t>Enterprise license </a:t>
            </a:r>
            <a:r>
              <a:rPr lang="en-US" sz="1200" dirty="0">
                <a:solidFill>
                  <a:sysClr val="windowText" lastClr="000000"/>
                </a:solidFill>
              </a:rPr>
              <a:t>(flat fee) for failover</a:t>
            </a:r>
          </a:p>
        </p:txBody>
      </p:sp>
      <p:sp>
        <p:nvSpPr>
          <p:cNvPr id="2" name="Rectangle 1">
            <a:extLst>
              <a:ext uri="{FF2B5EF4-FFF2-40B4-BE49-F238E27FC236}">
                <a16:creationId xmlns:a16="http://schemas.microsoft.com/office/drawing/2014/main" id="{A5ABA7AD-FA7D-4F07-AB13-53ACBF9F55D2}"/>
              </a:ext>
            </a:extLst>
          </p:cNvPr>
          <p:cNvSpPr/>
          <p:nvPr/>
        </p:nvSpPr>
        <p:spPr>
          <a:xfrm>
            <a:off x="1318963" y="3241675"/>
            <a:ext cx="289168" cy="23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73468B5-032C-4F96-AC8A-93FC5A5E55CD}"/>
              </a:ext>
            </a:extLst>
          </p:cNvPr>
          <p:cNvSpPr/>
          <p:nvPr/>
        </p:nvSpPr>
        <p:spPr>
          <a:xfrm>
            <a:off x="1347447" y="3298093"/>
            <a:ext cx="232201" cy="230406"/>
          </a:xfrm>
          <a:prstGeom prst="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b="1" dirty="0">
              <a:solidFill>
                <a:sysClr val="windowText" lastClr="000000"/>
              </a:solidFill>
            </a:endParaRPr>
          </a:p>
        </p:txBody>
      </p:sp>
      <p:sp>
        <p:nvSpPr>
          <p:cNvPr id="26" name="Rectangle 25">
            <a:extLst>
              <a:ext uri="{FF2B5EF4-FFF2-40B4-BE49-F238E27FC236}">
                <a16:creationId xmlns:a16="http://schemas.microsoft.com/office/drawing/2014/main" id="{757DF0F3-AB99-4BE2-BDD1-98B35E9312AA}"/>
              </a:ext>
            </a:extLst>
          </p:cNvPr>
          <p:cNvSpPr/>
          <p:nvPr/>
        </p:nvSpPr>
        <p:spPr>
          <a:xfrm>
            <a:off x="3059954" y="3241675"/>
            <a:ext cx="289168" cy="23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6B17192-13E0-4661-876D-C5A82CF87D62}"/>
              </a:ext>
            </a:extLst>
          </p:cNvPr>
          <p:cNvSpPr/>
          <p:nvPr/>
        </p:nvSpPr>
        <p:spPr>
          <a:xfrm>
            <a:off x="3088438" y="3298093"/>
            <a:ext cx="232201" cy="230406"/>
          </a:xfrm>
          <a:prstGeom prst="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b="1" dirty="0">
              <a:solidFill>
                <a:sysClr val="windowText" lastClr="000000"/>
              </a:solidFill>
            </a:endParaRPr>
          </a:p>
        </p:txBody>
      </p:sp>
      <p:sp>
        <p:nvSpPr>
          <p:cNvPr id="28" name="Rectangle 27">
            <a:extLst>
              <a:ext uri="{FF2B5EF4-FFF2-40B4-BE49-F238E27FC236}">
                <a16:creationId xmlns:a16="http://schemas.microsoft.com/office/drawing/2014/main" id="{0BC29C41-530F-49B7-A2C3-2DE4A09ABCFA}"/>
              </a:ext>
            </a:extLst>
          </p:cNvPr>
          <p:cNvSpPr/>
          <p:nvPr/>
        </p:nvSpPr>
        <p:spPr>
          <a:xfrm>
            <a:off x="4791212" y="3241675"/>
            <a:ext cx="289168" cy="2303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3BE5D7-157D-4A97-9F6A-7A2759714CC9}"/>
              </a:ext>
            </a:extLst>
          </p:cNvPr>
          <p:cNvSpPr/>
          <p:nvPr/>
        </p:nvSpPr>
        <p:spPr>
          <a:xfrm>
            <a:off x="4819696" y="3298093"/>
            <a:ext cx="232201" cy="230406"/>
          </a:xfrm>
          <a:prstGeom prst="rect">
            <a:avLst/>
          </a:prstGeom>
          <a:solidFill>
            <a:schemeClr val="accent6">
              <a:lumMod val="60000"/>
              <a:lumOff val="4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b="1" dirty="0">
              <a:solidFill>
                <a:sysClr val="windowText" lastClr="000000"/>
              </a:solidFill>
            </a:endParaRPr>
          </a:p>
        </p:txBody>
      </p:sp>
    </p:spTree>
    <p:extLst>
      <p:ext uri="{BB962C8B-B14F-4D97-AF65-F5344CB8AC3E}">
        <p14:creationId xmlns:p14="http://schemas.microsoft.com/office/powerpoint/2010/main" val="500214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Dispatcher Phoenix Enterprise Licensing</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30</a:t>
            </a:fld>
            <a:endParaRPr lang="en-US" dirty="0"/>
          </a:p>
        </p:txBody>
      </p:sp>
      <p:pic>
        <p:nvPicPr>
          <p:cNvPr id="7" name="Picture 6">
            <a:extLst>
              <a:ext uri="{FF2B5EF4-FFF2-40B4-BE49-F238E27FC236}">
                <a16:creationId xmlns:a16="http://schemas.microsoft.com/office/drawing/2014/main" id="{E3BF4292-5DDF-4E60-818D-DACFD378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1709305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1" y="0"/>
            <a:ext cx="9310687"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Planning for an Enterprise Installation</a:t>
            </a:r>
          </a:p>
        </p:txBody>
      </p:sp>
      <p:sp>
        <p:nvSpPr>
          <p:cNvPr id="4" name="Slide Number Placeholder 3"/>
          <p:cNvSpPr>
            <a:spLocks noGrp="1"/>
          </p:cNvSpPr>
          <p:nvPr>
            <p:ph type="sldNum" sz="quarter" idx="12"/>
          </p:nvPr>
        </p:nvSpPr>
        <p:spPr/>
        <p:txBody>
          <a:bodyPr/>
          <a:lstStyle/>
          <a:p>
            <a:fld id="{DC072636-299A-6C46-A669-0ADFB831C07C}" type="slidenum">
              <a:rPr lang="en-US" smtClean="0"/>
              <a:pPr/>
              <a:t>31</a:t>
            </a:fld>
            <a:endParaRPr lang="en-US" dirty="0"/>
          </a:p>
        </p:txBody>
      </p:sp>
      <p:sp>
        <p:nvSpPr>
          <p:cNvPr id="11" name="TextBox 10"/>
          <p:cNvSpPr txBox="1"/>
          <p:nvPr/>
        </p:nvSpPr>
        <p:spPr>
          <a:xfrm>
            <a:off x="561007" y="846357"/>
            <a:ext cx="7873309" cy="4031873"/>
          </a:xfrm>
          <a:prstGeom prst="rect">
            <a:avLst/>
          </a:prstGeom>
          <a:noFill/>
        </p:spPr>
        <p:txBody>
          <a:bodyPr wrap="square" rtlCol="0">
            <a:spAutoFit/>
          </a:bodyPr>
          <a:lstStyle/>
          <a:p>
            <a:r>
              <a:rPr lang="en-US" sz="1800" dirty="0"/>
              <a:t>To properly plan for an enterprise-wide deployment of Dispatcher Phoenix, you must:</a:t>
            </a:r>
            <a:br>
              <a:rPr lang="en-US" sz="1800" dirty="0"/>
            </a:br>
            <a:r>
              <a:rPr lang="en-US" sz="1800" dirty="0"/>
              <a:t> </a:t>
            </a:r>
          </a:p>
          <a:p>
            <a:pPr marL="342900" indent="-342900">
              <a:buFont typeface="+mj-lt"/>
              <a:buAutoNum type="arabicPeriod"/>
            </a:pPr>
            <a:r>
              <a:rPr lang="en-US" sz="1800" b="1" dirty="0"/>
              <a:t>Identify your customer goals. </a:t>
            </a:r>
            <a:br>
              <a:rPr lang="en-US" sz="1800" dirty="0"/>
            </a:br>
            <a:r>
              <a:rPr lang="en-US" sz="1600" dirty="0"/>
              <a:t>How will they use Dispatcher Phoenix? What additional features will they use in the future? How many devices do they use? </a:t>
            </a:r>
            <a:br>
              <a:rPr lang="en-US" sz="1800" dirty="0"/>
            </a:br>
            <a:endParaRPr lang="en-US" sz="1800" dirty="0"/>
          </a:p>
          <a:p>
            <a:pPr marL="342900" indent="-342900">
              <a:buFont typeface="+mj-lt"/>
              <a:buAutoNum type="arabicPeriod"/>
            </a:pPr>
            <a:r>
              <a:rPr lang="en-US" sz="1800" b="1" dirty="0"/>
              <a:t>Identify their high availability requirements. </a:t>
            </a:r>
            <a:br>
              <a:rPr lang="en-US" sz="1800" dirty="0"/>
            </a:br>
            <a:r>
              <a:rPr lang="en-US" sz="1600" dirty="0"/>
              <a:t>Do they require failover capabilities? Do they need to eliminate a single point of failure? Are they looking for optimal performance via offloading?</a:t>
            </a:r>
            <a:br>
              <a:rPr lang="en-US" sz="1800" dirty="0"/>
            </a:br>
            <a:endParaRPr lang="en-US" sz="1800" dirty="0"/>
          </a:p>
          <a:p>
            <a:pPr marL="342900" indent="-342900">
              <a:buFont typeface="+mj-lt"/>
              <a:buAutoNum type="arabicPeriod"/>
            </a:pPr>
            <a:r>
              <a:rPr lang="en-US" sz="1800" b="1" dirty="0"/>
              <a:t>Understand the proper architecture for the deployment. </a:t>
            </a:r>
            <a:br>
              <a:rPr lang="en-US" sz="1800" dirty="0"/>
            </a:br>
            <a:r>
              <a:rPr lang="en-US" sz="1600" dirty="0"/>
              <a:t>Once you understand how your customer will be using Dispatcher Phoenix and what features they need to use, then you can determine the proper architecture for the deployment. </a:t>
            </a:r>
          </a:p>
        </p:txBody>
      </p:sp>
      <p:sp>
        <p:nvSpPr>
          <p:cNvPr id="5" name="TextBox 4"/>
          <p:cNvSpPr txBox="1"/>
          <p:nvPr/>
        </p:nvSpPr>
        <p:spPr>
          <a:xfrm>
            <a:off x="955345" y="5237049"/>
            <a:ext cx="6903716" cy="400110"/>
          </a:xfrm>
          <a:prstGeom prst="rect">
            <a:avLst/>
          </a:prstGeom>
          <a:noFill/>
        </p:spPr>
        <p:txBody>
          <a:bodyPr wrap="square" rtlCol="0">
            <a:spAutoFit/>
          </a:bodyPr>
          <a:lstStyle/>
          <a:p>
            <a:r>
              <a:rPr lang="en-US" sz="2000" dirty="0">
                <a:solidFill>
                  <a:schemeClr val="accent6">
                    <a:lumMod val="75000"/>
                  </a:schemeClr>
                </a:solidFill>
              </a:rPr>
              <a:t>Have questions? Email sec@kmbs.konicaminolta.us!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30815" r="47589"/>
          <a:stretch/>
        </p:blipFill>
        <p:spPr>
          <a:xfrm>
            <a:off x="9310687" y="0"/>
            <a:ext cx="2209801" cy="6517192"/>
          </a:xfrm>
          <a:prstGeom prst="rect">
            <a:avLst/>
          </a:prstGeom>
        </p:spPr>
      </p:pic>
    </p:spTree>
    <p:extLst>
      <p:ext uri="{BB962C8B-B14F-4D97-AF65-F5344CB8AC3E}">
        <p14:creationId xmlns:p14="http://schemas.microsoft.com/office/powerpoint/2010/main" val="3134915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Enterprise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32</a:t>
            </a:fld>
            <a:endParaRPr lang="en-US" dirty="0"/>
          </a:p>
        </p:txBody>
      </p:sp>
      <p:sp>
        <p:nvSpPr>
          <p:cNvPr id="11" name="TextBox 10"/>
          <p:cNvSpPr txBox="1"/>
          <p:nvPr/>
        </p:nvSpPr>
        <p:spPr>
          <a:xfrm>
            <a:off x="561008" y="1816697"/>
            <a:ext cx="6522180" cy="3970318"/>
          </a:xfrm>
          <a:prstGeom prst="rect">
            <a:avLst/>
          </a:prstGeom>
          <a:noFill/>
        </p:spPr>
        <p:txBody>
          <a:bodyPr wrap="square" rtlCol="0">
            <a:spAutoFit/>
          </a:bodyPr>
          <a:lstStyle/>
          <a:p>
            <a:pPr marL="342900" indent="-342900">
              <a:buFont typeface="Arial" panose="020B0604020202020204" pitchFamily="34" charset="0"/>
              <a:buChar char="•"/>
            </a:pPr>
            <a:r>
              <a:rPr lang="en-US" sz="1800" b="1" dirty="0">
                <a:latin typeface="Arial" panose="020B0604020202020204" pitchFamily="34" charset="0"/>
                <a:cs typeface="Arial" panose="020B0604020202020204" pitchFamily="34" charset="0"/>
              </a:rPr>
              <a:t>Failover &amp; High Availability</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Be assured that if any primary servers go down, the failover will instantly pick up the workload without missing a beat. And best of all, it does it all automatically.</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800" b="1" dirty="0">
                <a:latin typeface="Arial" panose="020B0604020202020204" pitchFamily="34" charset="0"/>
                <a:cs typeface="Arial" panose="020B0604020202020204" pitchFamily="34" charset="0"/>
              </a:rPr>
              <a:t>Offload &amp; Load Balancing</a:t>
            </a:r>
            <a:br>
              <a:rPr lang="en-US" sz="1800" dirty="0">
                <a:latin typeface="Arial" panose="020B0604020202020204" pitchFamily="34" charset="0"/>
                <a:cs typeface="Arial" panose="020B0604020202020204" pitchFamily="34" charset="0"/>
              </a:rPr>
            </a:br>
            <a:r>
              <a:rPr lang="en-US" sz="1800" dirty="0"/>
              <a:t>To speed processing time, intensive processing tasks can be offloaded to other servers. Offloading options can be purchased for several pieces of Dispatcher Phoenix including: </a:t>
            </a:r>
          </a:p>
          <a:p>
            <a:pPr marL="857222" lvl="1" indent="-342900">
              <a:buFont typeface="Arial" panose="020B0604020202020204" pitchFamily="34" charset="0"/>
              <a:buChar char="•"/>
            </a:pPr>
            <a:r>
              <a:rPr lang="en-US" sz="1800" dirty="0"/>
              <a:t>MFP Connectivity</a:t>
            </a:r>
          </a:p>
          <a:p>
            <a:pPr marL="857222" lvl="1" indent="-342900">
              <a:buFont typeface="Arial" panose="020B0604020202020204" pitchFamily="34" charset="0"/>
              <a:buChar char="•"/>
            </a:pPr>
            <a:r>
              <a:rPr lang="en-US" sz="1800" dirty="0"/>
              <a:t>Mobile Connectivity</a:t>
            </a:r>
          </a:p>
          <a:p>
            <a:pPr marL="857222" lvl="1" indent="-342900">
              <a:buFont typeface="Arial" panose="020B0604020202020204" pitchFamily="34" charset="0"/>
              <a:buChar char="•"/>
            </a:pPr>
            <a:r>
              <a:rPr lang="en-US" sz="1800" dirty="0"/>
              <a:t>Web Connectivity</a:t>
            </a:r>
          </a:p>
          <a:p>
            <a:pPr marL="857222" lvl="1" indent="-342900">
              <a:buFont typeface="Arial" panose="020B0604020202020204" pitchFamily="34" charset="0"/>
              <a:buChar char="•"/>
            </a:pPr>
            <a:r>
              <a:rPr lang="en-US" sz="1800" dirty="0"/>
              <a:t>Workflow Processing</a:t>
            </a:r>
          </a:p>
        </p:txBody>
      </p:sp>
      <p:pic>
        <p:nvPicPr>
          <p:cNvPr id="12" name="Picture 11" descr="C:\Users\Hayley\Downloads\Failover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188" y="1832197"/>
            <a:ext cx="4696607" cy="362919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1008" y="887104"/>
            <a:ext cx="9715756" cy="1018099"/>
          </a:xfrm>
          <a:prstGeom prst="rect">
            <a:avLst/>
          </a:prstGeom>
          <a:noFill/>
        </p:spPr>
        <p:txBody>
          <a:bodyPr wrap="square" rtlCol="0">
            <a:spAutoFit/>
          </a:bodyPr>
          <a:lstStyle/>
          <a:p>
            <a:r>
              <a:rPr lang="en-US" sz="2000" dirty="0"/>
              <a:t>Dispatcher Phoenix offers enterprise-level features to keep your information flowing, maximize your uptime, and address your security and scalability concerns.</a:t>
            </a:r>
          </a:p>
          <a:p>
            <a:endParaRPr lang="en-US" dirty="0"/>
          </a:p>
        </p:txBody>
      </p:sp>
      <p:sp>
        <p:nvSpPr>
          <p:cNvPr id="14" name="TextBox 13"/>
          <p:cNvSpPr txBox="1"/>
          <p:nvPr/>
        </p:nvSpPr>
        <p:spPr>
          <a:xfrm>
            <a:off x="2150853" y="5908166"/>
            <a:ext cx="6903716" cy="338554"/>
          </a:xfrm>
          <a:prstGeom prst="rect">
            <a:avLst/>
          </a:prstGeom>
          <a:noFill/>
        </p:spPr>
        <p:txBody>
          <a:bodyPr wrap="square" rtlCol="0">
            <a:spAutoFit/>
          </a:bodyPr>
          <a:lstStyle/>
          <a:p>
            <a:r>
              <a:rPr lang="en-US" sz="1600" b="1" i="1" dirty="0">
                <a:solidFill>
                  <a:schemeClr val="accent6">
                    <a:lumMod val="75000"/>
                  </a:schemeClr>
                </a:solidFill>
              </a:rPr>
              <a:t>For additional information, download our </a:t>
            </a:r>
            <a:r>
              <a:rPr lang="en-US" sz="1600" b="1" i="1" dirty="0">
                <a:solidFill>
                  <a:schemeClr val="accent6">
                    <a:lumMod val="75000"/>
                  </a:schemeClr>
                </a:solidFill>
                <a:hlinkClick r:id="rId4"/>
              </a:rPr>
              <a:t>Enterprise White Paper</a:t>
            </a:r>
            <a:r>
              <a:rPr lang="en-US" sz="1600" b="1" i="1" dirty="0">
                <a:solidFill>
                  <a:schemeClr val="accent6">
                    <a:lumMod val="75000"/>
                  </a:schemeClr>
                </a:solidFill>
              </a:rPr>
              <a:t>!</a:t>
            </a:r>
          </a:p>
        </p:txBody>
      </p:sp>
    </p:spTree>
    <p:extLst>
      <p:ext uri="{BB962C8B-B14F-4D97-AF65-F5344CB8AC3E}">
        <p14:creationId xmlns:p14="http://schemas.microsoft.com/office/powerpoint/2010/main" val="3020341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Failover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33</a:t>
            </a:fld>
            <a:endParaRPr lang="en-US" dirty="0"/>
          </a:p>
        </p:txBody>
      </p:sp>
      <p:sp>
        <p:nvSpPr>
          <p:cNvPr id="14" name="TextBox 13"/>
          <p:cNvSpPr txBox="1"/>
          <p:nvPr/>
        </p:nvSpPr>
        <p:spPr>
          <a:xfrm>
            <a:off x="2233980" y="5725460"/>
            <a:ext cx="6903716" cy="338554"/>
          </a:xfrm>
          <a:prstGeom prst="rect">
            <a:avLst/>
          </a:prstGeom>
          <a:noFill/>
        </p:spPr>
        <p:txBody>
          <a:bodyPr wrap="square" rtlCol="0">
            <a:spAutoFit/>
          </a:bodyPr>
          <a:lstStyle/>
          <a:p>
            <a:r>
              <a:rPr lang="en-US" sz="1600" b="1" i="1" dirty="0">
                <a:solidFill>
                  <a:schemeClr val="accent6">
                    <a:lumMod val="75000"/>
                  </a:schemeClr>
                </a:solidFill>
              </a:rPr>
              <a:t>For additional information, download our </a:t>
            </a:r>
            <a:r>
              <a:rPr lang="en-US" sz="1600" b="1" i="1" dirty="0">
                <a:solidFill>
                  <a:schemeClr val="accent6">
                    <a:lumMod val="75000"/>
                  </a:schemeClr>
                </a:solidFill>
                <a:hlinkClick r:id="rId3"/>
              </a:rPr>
              <a:t>Enterprise White Paper</a:t>
            </a:r>
            <a:r>
              <a:rPr lang="en-US" sz="1600" b="1" i="1" dirty="0">
                <a:solidFill>
                  <a:schemeClr val="accent6">
                    <a:lumMod val="75000"/>
                  </a:schemeClr>
                </a:solidFill>
              </a:rPr>
              <a:t>!</a:t>
            </a:r>
          </a:p>
        </p:txBody>
      </p:sp>
      <p:sp>
        <p:nvSpPr>
          <p:cNvPr id="5" name="TextBox 4"/>
          <p:cNvSpPr txBox="1"/>
          <p:nvPr/>
        </p:nvSpPr>
        <p:spPr>
          <a:xfrm>
            <a:off x="985652" y="902525"/>
            <a:ext cx="9915896" cy="2263825"/>
          </a:xfrm>
          <a:prstGeom prst="rect">
            <a:avLst/>
          </a:prstGeom>
          <a:noFill/>
        </p:spPr>
        <p:txBody>
          <a:bodyPr wrap="square" rtlCol="0">
            <a:spAutoFit/>
          </a:bodyPr>
          <a:lstStyle/>
          <a:p>
            <a:r>
              <a:rPr lang="en-US" dirty="0"/>
              <a:t>A failover server is used if the primary server goes down, ensuring maximum up-time. When a failure occurs on one server in a cluster, resources are redirected and the workflow is redistributed to another server in the cluster, which has been licensed as a failover system. </a:t>
            </a:r>
          </a:p>
          <a:p>
            <a:endParaRPr lang="en-US" dirty="0"/>
          </a:p>
          <a:p>
            <a:r>
              <a:rPr lang="en-US" dirty="0"/>
              <a:t>To support Failover/High Availability installations, the following licensing options are available:</a:t>
            </a:r>
          </a:p>
        </p:txBody>
      </p:sp>
      <p:graphicFrame>
        <p:nvGraphicFramePr>
          <p:cNvPr id="10" name="Table 9"/>
          <p:cNvGraphicFramePr>
            <a:graphicFrameLocks noGrp="1"/>
          </p:cNvGraphicFramePr>
          <p:nvPr>
            <p:extLst>
              <p:ext uri="{D42A27DB-BD31-4B8C-83A1-F6EECF244321}">
                <p14:modId xmlns:p14="http://schemas.microsoft.com/office/powerpoint/2010/main" val="1686218691"/>
              </p:ext>
            </p:extLst>
          </p:nvPr>
        </p:nvGraphicFramePr>
        <p:xfrm>
          <a:off x="2764350" y="3341445"/>
          <a:ext cx="5665307" cy="1757680"/>
        </p:xfrm>
        <a:graphic>
          <a:graphicData uri="http://schemas.openxmlformats.org/drawingml/2006/table">
            <a:tbl>
              <a:tblPr firstRow="1" bandRow="1">
                <a:tableStyleId>{93296810-A885-4BE3-A3E7-6D5BEEA58F35}</a:tableStyleId>
              </a:tblPr>
              <a:tblGrid>
                <a:gridCol w="5665307">
                  <a:extLst>
                    <a:ext uri="{9D8B030D-6E8A-4147-A177-3AD203B41FA5}">
                      <a16:colId xmlns:a16="http://schemas.microsoft.com/office/drawing/2014/main" val="20000"/>
                    </a:ext>
                  </a:extLst>
                </a:gridCol>
              </a:tblGrid>
              <a:tr h="262434">
                <a:tc>
                  <a:txBody>
                    <a:bodyPr/>
                    <a:lstStyle/>
                    <a:p>
                      <a:pPr algn="ctr"/>
                      <a:r>
                        <a:rPr lang="en-US" sz="1200" dirty="0"/>
                        <a:t>Licenses</a:t>
                      </a:r>
                    </a:p>
                  </a:txBody>
                  <a:tcPr anchor="ctr"/>
                </a:tc>
                <a:extLst>
                  <a:ext uri="{0D108BD9-81ED-4DB2-BD59-A6C34878D82A}">
                    <a16:rowId xmlns:a16="http://schemas.microsoft.com/office/drawing/2014/main" val="10000"/>
                  </a:ext>
                </a:extLst>
              </a:tr>
              <a:tr h="370840">
                <a:tc>
                  <a:txBody>
                    <a:bodyPr/>
                    <a:lstStyle/>
                    <a:p>
                      <a:pPr algn="ctr"/>
                      <a:r>
                        <a:rPr lang="en-US" sz="1200" dirty="0"/>
                        <a:t>Dispatcher Phoenix Enterprise license</a:t>
                      </a:r>
                    </a:p>
                  </a:txBody>
                  <a:tcPr anchor="ctr"/>
                </a:tc>
                <a:extLst>
                  <a:ext uri="{0D108BD9-81ED-4DB2-BD59-A6C34878D82A}">
                    <a16:rowId xmlns:a16="http://schemas.microsoft.com/office/drawing/2014/main" val="10001"/>
                  </a:ext>
                </a:extLst>
              </a:tr>
              <a:tr h="370840">
                <a:tc>
                  <a:txBody>
                    <a:bodyPr/>
                    <a:lstStyle/>
                    <a:p>
                      <a:pPr algn="ctr"/>
                      <a:r>
                        <a:rPr lang="en-US" sz="1200" dirty="0"/>
                        <a:t>Dispatcher Phoenix Enterprise license 1 Year Maintenance</a:t>
                      </a:r>
                    </a:p>
                  </a:txBody>
                  <a:tcPr anchor="ctr"/>
                </a:tc>
                <a:extLst>
                  <a:ext uri="{0D108BD9-81ED-4DB2-BD59-A6C34878D82A}">
                    <a16:rowId xmlns:a16="http://schemas.microsoft.com/office/drawing/2014/main" val="10002"/>
                  </a:ext>
                </a:extLst>
              </a:tr>
              <a:tr h="370840">
                <a:tc>
                  <a:txBody>
                    <a:bodyPr/>
                    <a:lstStyle/>
                    <a:p>
                      <a:pPr algn="ctr"/>
                      <a:r>
                        <a:rPr lang="en-US" sz="1200" dirty="0"/>
                        <a:t>Dispatcher Phoenix Enterprise license 3 Year Maintenance</a:t>
                      </a:r>
                    </a:p>
                  </a:txBody>
                  <a:tcPr anchor="ctr"/>
                </a:tc>
                <a:extLst>
                  <a:ext uri="{0D108BD9-81ED-4DB2-BD59-A6C34878D82A}">
                    <a16:rowId xmlns:a16="http://schemas.microsoft.com/office/drawing/2014/main" val="10003"/>
                  </a:ext>
                </a:extLst>
              </a:tr>
              <a:tr h="370840">
                <a:tc>
                  <a:txBody>
                    <a:bodyPr/>
                    <a:lstStyle/>
                    <a:p>
                      <a:pPr algn="ctr"/>
                      <a:r>
                        <a:rPr lang="en-US" sz="1200" dirty="0"/>
                        <a:t>Dispatcher Phoenix Enterprise license 5 Year Maintenance</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22664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Offloading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34</a:t>
            </a:fld>
            <a:endParaRPr lang="en-US" dirty="0"/>
          </a:p>
        </p:txBody>
      </p:sp>
      <p:sp>
        <p:nvSpPr>
          <p:cNvPr id="5" name="TextBox 4"/>
          <p:cNvSpPr txBox="1"/>
          <p:nvPr/>
        </p:nvSpPr>
        <p:spPr>
          <a:xfrm>
            <a:off x="787606" y="870805"/>
            <a:ext cx="9915896" cy="5016758"/>
          </a:xfrm>
          <a:prstGeom prst="rect">
            <a:avLst/>
          </a:prstGeom>
          <a:noFill/>
        </p:spPr>
        <p:txBody>
          <a:bodyPr wrap="square" rtlCol="0">
            <a:spAutoFit/>
          </a:bodyPr>
          <a:lstStyle/>
          <a:p>
            <a:r>
              <a:rPr lang="en-US" sz="1800" dirty="0"/>
              <a:t>To increase the efficiency of servers and improve application performance, you can set up a cluster for offloading in which workflows, processes, and other jobs are run on other servers. </a:t>
            </a:r>
          </a:p>
          <a:p>
            <a:endParaRPr lang="en-US" sz="2000" dirty="0"/>
          </a:p>
          <a:p>
            <a:r>
              <a:rPr lang="en-US" sz="1800" dirty="0"/>
              <a:t>Dispatcher Phoenix offers the following types of offload licensing: </a:t>
            </a:r>
            <a:br>
              <a:rPr lang="en-US" sz="1800" dirty="0"/>
            </a:br>
            <a:endParaRPr lang="en-US" sz="1800" dirty="0"/>
          </a:p>
          <a:p>
            <a:pPr marL="342900" indent="-342900">
              <a:buFont typeface="Arial" panose="020B0604020202020204" pitchFamily="34" charset="0"/>
              <a:buChar char="•"/>
            </a:pPr>
            <a:r>
              <a:rPr lang="en-US" sz="1800" b="1" dirty="0"/>
              <a:t>MFP</a:t>
            </a:r>
            <a:r>
              <a:rPr lang="en-US" sz="1800" dirty="0"/>
              <a:t>. Traffic from the MFP is sent to a different server. </a:t>
            </a:r>
          </a:p>
          <a:p>
            <a:pPr marL="342900" indent="-342900">
              <a:buFont typeface="Arial" panose="020B0604020202020204" pitchFamily="34" charset="0"/>
              <a:buChar char="•"/>
            </a:pPr>
            <a:r>
              <a:rPr lang="en-US" sz="1800" b="1" dirty="0"/>
              <a:t>Mobile</a:t>
            </a:r>
            <a:r>
              <a:rPr lang="en-US" sz="1800" dirty="0"/>
              <a:t>. Traffic from the Dispatcher Phoenix Mobile app is sent to a different server. </a:t>
            </a:r>
          </a:p>
          <a:p>
            <a:pPr marL="342900" indent="-342900">
              <a:buFont typeface="Arial" panose="020B0604020202020204" pitchFamily="34" charset="0"/>
              <a:buChar char="•"/>
            </a:pPr>
            <a:r>
              <a:rPr lang="en-US" sz="1800" b="1" dirty="0"/>
              <a:t>Web</a:t>
            </a:r>
            <a:r>
              <a:rPr lang="en-US" sz="1800" dirty="0"/>
              <a:t>. Traffic from the Dispatcher Phoenix Web application is sent to a different server. </a:t>
            </a:r>
          </a:p>
          <a:p>
            <a:pPr marL="342900" indent="-342900">
              <a:buFont typeface="Arial" panose="020B0604020202020204" pitchFamily="34" charset="0"/>
              <a:buChar char="•"/>
            </a:pPr>
            <a:r>
              <a:rPr lang="en-US" sz="1800" b="1" dirty="0"/>
              <a:t>Workflow Processing</a:t>
            </a:r>
            <a:r>
              <a:rPr lang="en-US" sz="1800" dirty="0"/>
              <a:t>. Workflow processing is sent to a different server. There are two different workflow offload licenses available: </a:t>
            </a:r>
          </a:p>
          <a:p>
            <a:pPr marL="857222" lvl="1" indent="-342900">
              <a:buFont typeface="Arial" panose="020B0604020202020204" pitchFamily="34" charset="0"/>
              <a:buChar char="•"/>
            </a:pPr>
            <a:r>
              <a:rPr lang="en-US" sz="1800" b="1" dirty="0"/>
              <a:t>Advanced</a:t>
            </a:r>
            <a:r>
              <a:rPr lang="en-US" sz="1800" dirty="0"/>
              <a:t>. This server is used to offload all workflow processing, including Convert to PDF, Convert to Office, Advanced OCR, Redaction/Highlight/Strikeout, Barcodes (Standard and 2D), Asian Fonts, etc.</a:t>
            </a:r>
          </a:p>
          <a:p>
            <a:pPr marL="857222" lvl="1" indent="-342900">
              <a:buFont typeface="Arial" panose="020B0604020202020204" pitchFamily="34" charset="0"/>
              <a:buChar char="•"/>
            </a:pPr>
            <a:r>
              <a:rPr lang="en-US" sz="1800" b="1" dirty="0"/>
              <a:t>Basic</a:t>
            </a:r>
            <a:r>
              <a:rPr lang="en-US" sz="1800" dirty="0"/>
              <a:t>. This server can be set up to run all other workflows/processes, including output connectors, non-OCR related processing nodes, Release2Me, Batch Indexing, etc. </a:t>
            </a:r>
          </a:p>
          <a:p>
            <a:br>
              <a:rPr lang="en-US" sz="1600" dirty="0"/>
            </a:br>
            <a:r>
              <a:rPr lang="en-US" sz="1600" dirty="0"/>
              <a:t>Note: An Offload server requires at least one primary in the cluster to be running. Offload servers can never run as the primary server. </a:t>
            </a:r>
          </a:p>
        </p:txBody>
      </p:sp>
      <p:sp>
        <p:nvSpPr>
          <p:cNvPr id="8" name="TextBox 7"/>
          <p:cNvSpPr txBox="1"/>
          <p:nvPr/>
        </p:nvSpPr>
        <p:spPr>
          <a:xfrm>
            <a:off x="2293696" y="5894737"/>
            <a:ext cx="6903716" cy="338554"/>
          </a:xfrm>
          <a:prstGeom prst="rect">
            <a:avLst/>
          </a:prstGeom>
          <a:noFill/>
        </p:spPr>
        <p:txBody>
          <a:bodyPr wrap="square" rtlCol="0">
            <a:spAutoFit/>
          </a:bodyPr>
          <a:lstStyle/>
          <a:p>
            <a:r>
              <a:rPr lang="en-US" sz="1600" b="1" i="1" dirty="0">
                <a:solidFill>
                  <a:schemeClr val="accent6">
                    <a:lumMod val="75000"/>
                  </a:schemeClr>
                </a:solidFill>
              </a:rPr>
              <a:t>For additional information, download our </a:t>
            </a:r>
            <a:r>
              <a:rPr lang="en-US" sz="1600" b="1" i="1" dirty="0">
                <a:solidFill>
                  <a:schemeClr val="accent6">
                    <a:lumMod val="75000"/>
                  </a:schemeClr>
                </a:solidFill>
                <a:hlinkClick r:id="rId3"/>
              </a:rPr>
              <a:t>Enterprise White Paper</a:t>
            </a:r>
            <a:r>
              <a:rPr lang="en-US" sz="1600" b="1" i="1" dirty="0">
                <a:solidFill>
                  <a:schemeClr val="accent6">
                    <a:lumMod val="75000"/>
                  </a:schemeClr>
                </a:solidFill>
              </a:rPr>
              <a:t>!</a:t>
            </a:r>
          </a:p>
        </p:txBody>
      </p:sp>
    </p:spTree>
    <p:extLst>
      <p:ext uri="{BB962C8B-B14F-4D97-AF65-F5344CB8AC3E}">
        <p14:creationId xmlns:p14="http://schemas.microsoft.com/office/powerpoint/2010/main" val="970937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Dispatcher Phoenix ScanTrip</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35</a:t>
            </a:fld>
            <a:endParaRPr lang="en-US" dirty="0"/>
          </a:p>
        </p:txBody>
      </p:sp>
      <p:sp>
        <p:nvSpPr>
          <p:cNvPr id="6" name="Text Placeholder 5">
            <a:extLst>
              <a:ext uri="{FF2B5EF4-FFF2-40B4-BE49-F238E27FC236}">
                <a16:creationId xmlns:a16="http://schemas.microsoft.com/office/drawing/2014/main" id="{982B6679-ECE6-4C91-81A5-FA468C735F85}"/>
              </a:ext>
            </a:extLst>
          </p:cNvPr>
          <p:cNvSpPr>
            <a:spLocks noGrp="1"/>
          </p:cNvSpPr>
          <p:nvPr>
            <p:ph type="body" sz="quarter" idx="14"/>
          </p:nvPr>
        </p:nvSpPr>
        <p:spPr/>
        <p:txBody>
          <a:bodyPr>
            <a:normAutofit/>
          </a:bodyPr>
          <a:lstStyle/>
          <a:p>
            <a:r>
              <a:rPr lang="en-US" sz="1800" dirty="0"/>
              <a:t>For Scan-to-Cloud Workflows</a:t>
            </a:r>
          </a:p>
        </p:txBody>
      </p:sp>
      <p:pic>
        <p:nvPicPr>
          <p:cNvPr id="7" name="Picture 6">
            <a:extLst>
              <a:ext uri="{FF2B5EF4-FFF2-40B4-BE49-F238E27FC236}">
                <a16:creationId xmlns:a16="http://schemas.microsoft.com/office/drawing/2014/main" id="{E3BF4292-5DDF-4E60-818D-DACFD378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1192855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698268" y="845368"/>
            <a:ext cx="7056072" cy="2361865"/>
          </a:xfrm>
          <a:prstGeom prst="rect">
            <a:avLst/>
          </a:prstGeom>
          <a:noFill/>
        </p:spPr>
        <p:txBody>
          <a:bodyPr wrap="square" rtlCol="0">
            <a:spAutoFit/>
          </a:bodyPr>
          <a:lstStyle/>
          <a:p>
            <a:pPr marL="0" indent="0">
              <a:buNone/>
            </a:pPr>
            <a:r>
              <a:rPr lang="en-US" sz="1800" dirty="0"/>
              <a:t>ScanTrip is a stackable, standalone license that provides the powerful functionality organizations need for core scanning workflows. </a:t>
            </a:r>
            <a:br>
              <a:rPr lang="en-US" sz="1800" dirty="0"/>
            </a:br>
            <a:r>
              <a:rPr lang="en-US" sz="1800" dirty="0"/>
              <a:t>With ScanTrip, the following workflows are available:</a:t>
            </a:r>
          </a:p>
          <a:p>
            <a:pPr>
              <a:buFont typeface="Arial" panose="020B0604020202020204" pitchFamily="34" charset="0"/>
              <a:buChar char="•"/>
            </a:pPr>
            <a:r>
              <a:rPr lang="en-US" sz="1800" dirty="0"/>
              <a:t>Scan to Home</a:t>
            </a:r>
          </a:p>
          <a:p>
            <a:pPr>
              <a:buFont typeface="Arial" panose="020B0604020202020204" pitchFamily="34" charset="0"/>
              <a:buChar char="•"/>
            </a:pPr>
            <a:r>
              <a:rPr lang="en-US" sz="1800" dirty="0"/>
              <a:t>Scan to Me</a:t>
            </a:r>
          </a:p>
          <a:p>
            <a:pPr>
              <a:buFont typeface="Arial" panose="020B0604020202020204" pitchFamily="34" charset="0"/>
              <a:buChar char="•"/>
            </a:pPr>
            <a:r>
              <a:rPr lang="en-US" sz="1800" dirty="0"/>
              <a:t>Scan to the Cloud</a:t>
            </a:r>
            <a:br>
              <a:rPr lang="en-US" sz="1800" dirty="0"/>
            </a:br>
            <a:endParaRPr lang="en-US" sz="1200" dirty="0"/>
          </a:p>
        </p:txBody>
      </p:sp>
      <p:graphicFrame>
        <p:nvGraphicFramePr>
          <p:cNvPr id="2" name="Table 1"/>
          <p:cNvGraphicFramePr>
            <a:graphicFrameLocks noGrp="1"/>
          </p:cNvGraphicFramePr>
          <p:nvPr>
            <p:extLst>
              <p:ext uri="{D42A27DB-BD31-4B8C-83A1-F6EECF244321}">
                <p14:modId xmlns:p14="http://schemas.microsoft.com/office/powerpoint/2010/main" val="858441321"/>
              </p:ext>
            </p:extLst>
          </p:nvPr>
        </p:nvGraphicFramePr>
        <p:xfrm>
          <a:off x="623840" y="3207233"/>
          <a:ext cx="6824187" cy="2988659"/>
        </p:xfrm>
        <a:graphic>
          <a:graphicData uri="http://schemas.openxmlformats.org/drawingml/2006/table">
            <a:tbl>
              <a:tblPr firstRow="1" bandRow="1">
                <a:tableStyleId>{93296810-A885-4BE3-A3E7-6D5BEEA58F35}</a:tableStyleId>
              </a:tblPr>
              <a:tblGrid>
                <a:gridCol w="2274729">
                  <a:extLst>
                    <a:ext uri="{9D8B030D-6E8A-4147-A177-3AD203B41FA5}">
                      <a16:colId xmlns:a16="http://schemas.microsoft.com/office/drawing/2014/main" val="20000"/>
                    </a:ext>
                  </a:extLst>
                </a:gridCol>
                <a:gridCol w="2274729">
                  <a:extLst>
                    <a:ext uri="{9D8B030D-6E8A-4147-A177-3AD203B41FA5}">
                      <a16:colId xmlns:a16="http://schemas.microsoft.com/office/drawing/2014/main" val="20002"/>
                    </a:ext>
                  </a:extLst>
                </a:gridCol>
                <a:gridCol w="2274729">
                  <a:extLst>
                    <a:ext uri="{9D8B030D-6E8A-4147-A177-3AD203B41FA5}">
                      <a16:colId xmlns:a16="http://schemas.microsoft.com/office/drawing/2014/main" val="20001"/>
                    </a:ext>
                  </a:extLst>
                </a:gridCol>
              </a:tblGrid>
              <a:tr h="398120">
                <a:tc>
                  <a:txBody>
                    <a:bodyPr/>
                    <a:lstStyle/>
                    <a:p>
                      <a:pPr algn="ctr"/>
                      <a:r>
                        <a:rPr lang="en-US" sz="1400" dirty="0"/>
                        <a:t>ScanTrip Configuration</a:t>
                      </a:r>
                    </a:p>
                  </a:txBody>
                  <a:tcPr marL="115205" marR="115205" marT="57602" marB="57602" anchor="ctr"/>
                </a:tc>
                <a:tc>
                  <a:txBody>
                    <a:bodyPr/>
                    <a:lstStyle/>
                    <a:p>
                      <a:pPr algn="ctr"/>
                      <a:r>
                        <a:rPr lang="en-US" sz="1400" dirty="0"/>
                        <a:t>Processing Nodes</a:t>
                      </a:r>
                    </a:p>
                  </a:txBody>
                  <a:tcPr marL="115205" marR="115205" marT="57602" marB="57602" anchor="ctr"/>
                </a:tc>
                <a:tc>
                  <a:txBody>
                    <a:bodyPr/>
                    <a:lstStyle/>
                    <a:p>
                      <a:pPr algn="ctr"/>
                      <a:r>
                        <a:rPr lang="en-US" sz="1400" dirty="0"/>
                        <a:t>Input</a:t>
                      </a:r>
                      <a:r>
                        <a:rPr lang="en-US" sz="1400" baseline="0" dirty="0"/>
                        <a:t> &amp; Output Capabilities </a:t>
                      </a:r>
                      <a:endParaRPr lang="en-US" sz="1400" dirty="0"/>
                    </a:p>
                  </a:txBody>
                  <a:tcPr marL="115205" marR="115205" marT="57602" marB="57602" anchor="ctr"/>
                </a:tc>
                <a:extLst>
                  <a:ext uri="{0D108BD9-81ED-4DB2-BD59-A6C34878D82A}">
                    <a16:rowId xmlns:a16="http://schemas.microsoft.com/office/drawing/2014/main" val="10000"/>
                  </a:ext>
                </a:extLst>
              </a:tr>
              <a:tr h="347335">
                <a:tc>
                  <a:txBody>
                    <a:bodyPr/>
                    <a:lstStyle/>
                    <a:p>
                      <a:r>
                        <a:rPr lang="en-US" sz="1400" dirty="0"/>
                        <a:t>Client Application</a:t>
                      </a:r>
                    </a:p>
                  </a:txBody>
                  <a:tcPr marL="115205" marR="115205" marT="57602" marB="57602" anchor="ctr"/>
                </a:tc>
                <a:tc>
                  <a:txBody>
                    <a:bodyPr/>
                    <a:lstStyle/>
                    <a:p>
                      <a:r>
                        <a:rPr lang="en-US" sz="1400" dirty="0"/>
                        <a:t>Rename</a:t>
                      </a:r>
                    </a:p>
                  </a:txBody>
                  <a:tcPr marL="115205" marR="115205" marT="57602" marB="57602" anchor="ctr"/>
                </a:tc>
                <a:tc>
                  <a:txBody>
                    <a:bodyPr/>
                    <a:lstStyle/>
                    <a:p>
                      <a:r>
                        <a:rPr lang="en-US" sz="1400" dirty="0"/>
                        <a:t>MFP Panel</a:t>
                      </a:r>
                    </a:p>
                  </a:txBody>
                  <a:tcPr marL="115205" marR="115205" marT="57602" marB="57602" anchor="ctr"/>
                </a:tc>
                <a:extLst>
                  <a:ext uri="{0D108BD9-81ED-4DB2-BD59-A6C34878D82A}">
                    <a16:rowId xmlns:a16="http://schemas.microsoft.com/office/drawing/2014/main" val="10001"/>
                  </a:ext>
                </a:extLst>
              </a:tr>
              <a:tr h="362725">
                <a:tc>
                  <a:txBody>
                    <a:bodyPr/>
                    <a:lstStyle/>
                    <a:p>
                      <a:r>
                        <a:rPr lang="en-US" sz="1400" dirty="0"/>
                        <a:t>Workflow</a:t>
                      </a:r>
                      <a:r>
                        <a:rPr lang="en-US" sz="1400" baseline="0" dirty="0"/>
                        <a:t> Builder Tool</a:t>
                      </a:r>
                      <a:endParaRPr lang="en-US" sz="1400" dirty="0"/>
                    </a:p>
                  </a:txBody>
                  <a:tcPr marL="115205" marR="115205" marT="57602" marB="57602" anchor="ctr"/>
                </a:tc>
                <a:tc>
                  <a:txBody>
                    <a:bodyPr/>
                    <a:lstStyle/>
                    <a:p>
                      <a:r>
                        <a:rPr lang="en-US" sz="1400" dirty="0"/>
                        <a:t>Advanced OCR</a:t>
                      </a:r>
                    </a:p>
                  </a:txBody>
                  <a:tcPr marL="115205" marR="115205" marT="57602" marB="57602" anchor="ctr"/>
                </a:tc>
                <a:tc>
                  <a:txBody>
                    <a:bodyPr/>
                    <a:lstStyle/>
                    <a:p>
                      <a:r>
                        <a:rPr lang="en-US" sz="1400" dirty="0"/>
                        <a:t>Web Capture</a:t>
                      </a:r>
                    </a:p>
                  </a:txBody>
                  <a:tcPr marL="115205" marR="115205" marT="57602" marB="57602" anchor="ctr"/>
                </a:tc>
                <a:extLst>
                  <a:ext uri="{0D108BD9-81ED-4DB2-BD59-A6C34878D82A}">
                    <a16:rowId xmlns:a16="http://schemas.microsoft.com/office/drawing/2014/main" val="10002"/>
                  </a:ext>
                </a:extLst>
              </a:tr>
              <a:tr h="347335">
                <a:tc>
                  <a:txBody>
                    <a:bodyPr/>
                    <a:lstStyle/>
                    <a:p>
                      <a:r>
                        <a:rPr lang="en-US" sz="1400" dirty="0"/>
                        <a:t>LiveFlo</a:t>
                      </a:r>
                      <a:r>
                        <a:rPr lang="en-US" sz="1400" baseline="0" dirty="0"/>
                        <a:t> Technology</a:t>
                      </a:r>
                      <a:endParaRPr lang="en-US" sz="1400" dirty="0"/>
                    </a:p>
                  </a:txBody>
                  <a:tcPr marL="115205" marR="115205" marT="57602" marB="57602" anchor="ctr"/>
                </a:tc>
                <a:tc>
                  <a:txBody>
                    <a:bodyPr/>
                    <a:lstStyle/>
                    <a:p>
                      <a:r>
                        <a:rPr lang="en-US" sz="1400" dirty="0"/>
                        <a:t>Metadata to File</a:t>
                      </a:r>
                    </a:p>
                  </a:txBody>
                  <a:tcPr marL="115205" marR="115205" marT="57602" marB="57602" anchor="ctr"/>
                </a:tc>
                <a:tc>
                  <a:txBody>
                    <a:bodyPr/>
                    <a:lstStyle/>
                    <a:p>
                      <a:r>
                        <a:rPr lang="en-US" sz="1400" dirty="0"/>
                        <a:t>Cloud Connectors</a:t>
                      </a:r>
                    </a:p>
                  </a:txBody>
                  <a:tcPr marL="115205" marR="115205" marT="57602" marB="57602" anchor="ctr"/>
                </a:tc>
                <a:extLst>
                  <a:ext uri="{0D108BD9-81ED-4DB2-BD59-A6C34878D82A}">
                    <a16:rowId xmlns:a16="http://schemas.microsoft.com/office/drawing/2014/main" val="10003"/>
                  </a:ext>
                </a:extLst>
              </a:tr>
              <a:tr h="347335">
                <a:tc>
                  <a:txBody>
                    <a:bodyPr/>
                    <a:lstStyle/>
                    <a:p>
                      <a:r>
                        <a:rPr lang="en-US" sz="1400" dirty="0"/>
                        <a:t>Dispatcher Phoenix Web</a:t>
                      </a:r>
                    </a:p>
                  </a:txBody>
                  <a:tcPr marL="115205" marR="115205" marT="57602" marB="57602" anchor="ctr"/>
                </a:tc>
                <a:tc>
                  <a:txBody>
                    <a:bodyPr/>
                    <a:lstStyle/>
                    <a:p>
                      <a:r>
                        <a:rPr lang="en-US" sz="1400" dirty="0"/>
                        <a:t>Metadata Route</a:t>
                      </a:r>
                    </a:p>
                  </a:txBody>
                  <a:tcPr marL="115205" marR="115205" marT="57602" marB="57602" anchor="ctr"/>
                </a:tc>
                <a:tc>
                  <a:txBody>
                    <a:bodyPr/>
                    <a:lstStyle/>
                    <a:p>
                      <a:r>
                        <a:rPr lang="en-US" sz="1400" dirty="0"/>
                        <a:t>Output Folder</a:t>
                      </a:r>
                    </a:p>
                  </a:txBody>
                  <a:tcPr marL="115205" marR="115205" marT="57602" marB="57602" anchor="ctr"/>
                </a:tc>
                <a:extLst>
                  <a:ext uri="{0D108BD9-81ED-4DB2-BD59-A6C34878D82A}">
                    <a16:rowId xmlns:a16="http://schemas.microsoft.com/office/drawing/2014/main" val="1316064368"/>
                  </a:ext>
                </a:extLst>
              </a:tr>
              <a:tr h="347335">
                <a:tc>
                  <a:txBody>
                    <a:bodyPr/>
                    <a:lstStyle/>
                    <a:p>
                      <a:r>
                        <a:rPr lang="en-US" sz="1400" dirty="0"/>
                        <a:t>Workflow</a:t>
                      </a:r>
                      <a:r>
                        <a:rPr lang="en-US" sz="1400" baseline="0" dirty="0"/>
                        <a:t> Scheduler</a:t>
                      </a:r>
                      <a:endParaRPr lang="en-US" sz="1400" dirty="0"/>
                    </a:p>
                  </a:txBody>
                  <a:tcPr marL="115205" marR="115205" marT="57602" marB="57602" anchor="ctr"/>
                </a:tc>
                <a:tc>
                  <a:txBody>
                    <a:bodyPr/>
                    <a:lstStyle/>
                    <a:p>
                      <a:endParaRPr lang="en-US" sz="1400" dirty="0"/>
                    </a:p>
                  </a:txBody>
                  <a:tcPr marL="115205" marR="115205" marT="57602" marB="57602" anchor="ctr"/>
                </a:tc>
                <a:tc>
                  <a:txBody>
                    <a:bodyPr/>
                    <a:lstStyle/>
                    <a:p>
                      <a:r>
                        <a:rPr lang="en-US" sz="1400" dirty="0"/>
                        <a:t>SMTP Out</a:t>
                      </a:r>
                    </a:p>
                  </a:txBody>
                  <a:tcPr marL="115205" marR="115205" marT="57602" marB="57602" anchor="ctr"/>
                </a:tc>
                <a:extLst>
                  <a:ext uri="{0D108BD9-81ED-4DB2-BD59-A6C34878D82A}">
                    <a16:rowId xmlns:a16="http://schemas.microsoft.com/office/drawing/2014/main" val="10004"/>
                  </a:ext>
                </a:extLst>
              </a:tr>
              <a:tr h="347335">
                <a:tc>
                  <a:txBody>
                    <a:bodyPr/>
                    <a:lstStyle/>
                    <a:p>
                      <a:pPr marL="0" marR="0" indent="0" algn="l" defTabSz="864017" rtl="0" eaLnBrk="1" fontAlgn="auto" latinLnBrk="0" hangingPunct="1">
                        <a:lnSpc>
                          <a:spcPct val="100000"/>
                        </a:lnSpc>
                        <a:spcBef>
                          <a:spcPts val="0"/>
                        </a:spcBef>
                        <a:spcAft>
                          <a:spcPts val="0"/>
                        </a:spcAft>
                        <a:buClrTx/>
                        <a:buSzTx/>
                        <a:buFontTx/>
                        <a:buNone/>
                        <a:tabLst/>
                        <a:defRPr/>
                      </a:pPr>
                      <a:r>
                        <a:rPr lang="en-US" sz="1400" dirty="0"/>
                        <a:t>Sample Workflows</a:t>
                      </a:r>
                    </a:p>
                  </a:txBody>
                  <a:tcPr marL="115205" marR="115205" marT="57602" marB="57602" anchor="ctr"/>
                </a:tc>
                <a:tc>
                  <a:txBody>
                    <a:bodyPr/>
                    <a:lstStyle/>
                    <a:p>
                      <a:endParaRPr lang="en-US" sz="1400" dirty="0"/>
                    </a:p>
                  </a:txBody>
                  <a:tcPr marL="115205" marR="115205" marT="57602" marB="57602" anchor="ctr"/>
                </a:tc>
                <a:tc>
                  <a:txBody>
                    <a:bodyPr/>
                    <a:lstStyle/>
                    <a:p>
                      <a:r>
                        <a:rPr lang="en-US" sz="1400" dirty="0"/>
                        <a:t>MS Exchange Connector</a:t>
                      </a:r>
                    </a:p>
                  </a:txBody>
                  <a:tcPr marL="115205" marR="115205" marT="57602" marB="57602" anchor="ctr"/>
                </a:tc>
                <a:extLst>
                  <a:ext uri="{0D108BD9-81ED-4DB2-BD59-A6C34878D82A}">
                    <a16:rowId xmlns:a16="http://schemas.microsoft.com/office/drawing/2014/main" val="10005"/>
                  </a:ext>
                </a:extLst>
              </a:tr>
              <a:tr h="347335">
                <a:tc>
                  <a:txBody>
                    <a:bodyPr/>
                    <a:lstStyle/>
                    <a:p>
                      <a:r>
                        <a:rPr lang="en-US" sz="1400" dirty="0"/>
                        <a:t>Integrated</a:t>
                      </a:r>
                      <a:r>
                        <a:rPr lang="en-US" sz="1400" baseline="0" dirty="0"/>
                        <a:t> </a:t>
                      </a:r>
                      <a:r>
                        <a:rPr lang="en-US" sz="1400" dirty="0"/>
                        <a:t>MFP Simulator</a:t>
                      </a:r>
                    </a:p>
                  </a:txBody>
                  <a:tcPr marL="115205" marR="115205" marT="57602" marB="57602" anchor="ctr"/>
                </a:tc>
                <a:tc>
                  <a:txBody>
                    <a:bodyPr/>
                    <a:lstStyle/>
                    <a:p>
                      <a:endParaRPr lang="en-US" sz="1400" dirty="0"/>
                    </a:p>
                  </a:txBody>
                  <a:tcPr marL="115205" marR="115205" marT="57602" marB="57602" anchor="ctr"/>
                </a:tc>
                <a:tc>
                  <a:txBody>
                    <a:bodyPr/>
                    <a:lstStyle/>
                    <a:p>
                      <a:endParaRPr lang="en-US" sz="1400" dirty="0"/>
                    </a:p>
                  </a:txBody>
                  <a:tcPr marL="115205" marR="115205" marT="57602" marB="57602" anchor="ctr"/>
                </a:tc>
                <a:extLst>
                  <a:ext uri="{0D108BD9-81ED-4DB2-BD59-A6C34878D82A}">
                    <a16:rowId xmlns:a16="http://schemas.microsoft.com/office/drawing/2014/main" val="10006"/>
                  </a:ext>
                </a:extLst>
              </a:tr>
            </a:tbl>
          </a:graphicData>
        </a:graphic>
      </p:graphicFrame>
      <p:sp>
        <p:nvSpPr>
          <p:cNvPr id="7" name="Rectangular Callout 6"/>
          <p:cNvSpPr/>
          <p:nvPr/>
        </p:nvSpPr>
        <p:spPr>
          <a:xfrm rot="5400000">
            <a:off x="7580136" y="3042471"/>
            <a:ext cx="3139322" cy="2263777"/>
          </a:xfrm>
          <a:prstGeom prst="wedgeRectCallout">
            <a:avLst>
              <a:gd name="adj1" fmla="val 13753"/>
              <a:gd name="adj2" fmla="val 100203"/>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1" name="TextBox 10"/>
          <p:cNvSpPr txBox="1"/>
          <p:nvPr/>
        </p:nvSpPr>
        <p:spPr>
          <a:xfrm>
            <a:off x="8165807" y="2689337"/>
            <a:ext cx="2041451" cy="2970044"/>
          </a:xfrm>
          <a:prstGeom prst="rect">
            <a:avLst/>
          </a:prstGeom>
          <a:noFill/>
        </p:spPr>
        <p:txBody>
          <a:bodyPr wrap="square" rtlCol="0">
            <a:spAutoFit/>
          </a:bodyPr>
          <a:lstStyle/>
          <a:p>
            <a:r>
              <a:rPr lang="en-US" sz="1100" dirty="0"/>
              <a:t>Dispatcher Phoenix ScanTrip includes a variety of connectors to popular document management systems and cloud storage applications including:</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1100" dirty="0"/>
              <a:t>Box </a:t>
            </a:r>
          </a:p>
          <a:p>
            <a:pPr marL="285750" indent="-285750">
              <a:buFont typeface="Arial" panose="020B0604020202020204" pitchFamily="34" charset="0"/>
              <a:buChar char="•"/>
            </a:pPr>
            <a:r>
              <a:rPr lang="en-US" sz="1100" dirty="0"/>
              <a:t>Dropbox </a:t>
            </a:r>
          </a:p>
          <a:p>
            <a:pPr marL="285750" indent="-285750">
              <a:buFont typeface="Arial" panose="020B0604020202020204" pitchFamily="34" charset="0"/>
              <a:buChar char="•"/>
            </a:pPr>
            <a:r>
              <a:rPr lang="en-US" sz="1100" dirty="0"/>
              <a:t>FilesAnywhere </a:t>
            </a:r>
          </a:p>
          <a:p>
            <a:pPr marL="285750" indent="-285750">
              <a:buFont typeface="Arial" panose="020B0604020202020204" pitchFamily="34" charset="0"/>
              <a:buChar char="•"/>
            </a:pPr>
            <a:r>
              <a:rPr lang="en-US" sz="1100" dirty="0"/>
              <a:t>FileAssist</a:t>
            </a:r>
          </a:p>
          <a:p>
            <a:pPr marL="285750" indent="-285750">
              <a:buFont typeface="Arial" panose="020B0604020202020204" pitchFamily="34" charset="0"/>
              <a:buChar char="•"/>
            </a:pPr>
            <a:r>
              <a:rPr lang="en-US" sz="1100" dirty="0"/>
              <a:t>Google Drive </a:t>
            </a:r>
          </a:p>
          <a:p>
            <a:pPr marL="285750" indent="-285750">
              <a:buFont typeface="Arial" panose="020B0604020202020204" pitchFamily="34" charset="0"/>
              <a:buChar char="•"/>
            </a:pPr>
            <a:r>
              <a:rPr lang="en-US" sz="1100" dirty="0"/>
              <a:t>OneDrive </a:t>
            </a:r>
          </a:p>
          <a:p>
            <a:pPr marL="285750" indent="-285750">
              <a:buFont typeface="Arial" panose="020B0604020202020204" pitchFamily="34" charset="0"/>
              <a:buChar char="•"/>
            </a:pPr>
            <a:r>
              <a:rPr lang="en-US" sz="1100" dirty="0"/>
              <a:t>OneDrive for Business</a:t>
            </a:r>
          </a:p>
          <a:p>
            <a:pPr marL="285750" indent="-285750">
              <a:buFont typeface="Arial" panose="020B0604020202020204" pitchFamily="34" charset="0"/>
              <a:buChar char="•"/>
            </a:pPr>
            <a:r>
              <a:rPr lang="en-US" sz="1100" dirty="0"/>
              <a:t>SharePoint </a:t>
            </a:r>
          </a:p>
          <a:p>
            <a:pPr marL="285750" indent="-285750">
              <a:buFont typeface="Arial" panose="020B0604020202020204" pitchFamily="34" charset="0"/>
              <a:buChar char="•"/>
            </a:pPr>
            <a:r>
              <a:rPr lang="en-US" sz="1100" dirty="0"/>
              <a:t>SharePoint Online</a:t>
            </a:r>
          </a:p>
          <a:p>
            <a:pPr marL="285750" indent="-285750">
              <a:buFont typeface="Arial" panose="020B0604020202020204" pitchFamily="34" charset="0"/>
              <a:buChar char="•"/>
            </a:pPr>
            <a:r>
              <a:rPr lang="en-US" sz="1100" dirty="0"/>
              <a:t>WebDAV </a:t>
            </a:r>
          </a:p>
        </p:txBody>
      </p:sp>
      <p:sp>
        <p:nvSpPr>
          <p:cNvPr id="8" name="Rectangle 7">
            <a:extLst>
              <a:ext uri="{FF2B5EF4-FFF2-40B4-BE49-F238E27FC236}">
                <a16:creationId xmlns:a16="http://schemas.microsoft.com/office/drawing/2014/main" id="{43D65CEE-682E-4725-9303-AAC9FFB4704E}"/>
              </a:ext>
            </a:extLst>
          </p:cNvPr>
          <p:cNvSpPr/>
          <p:nvPr/>
        </p:nvSpPr>
        <p:spPr>
          <a:xfrm>
            <a:off x="0" y="0"/>
            <a:ext cx="7585166"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056072" cy="695624"/>
          </a:xfrm>
        </p:spPr>
        <p:txBody>
          <a:bodyPr/>
          <a:lstStyle/>
          <a:p>
            <a:r>
              <a:rPr lang="en-US" dirty="0">
                <a:solidFill>
                  <a:schemeClr val="bg1"/>
                </a:solidFill>
              </a:rPr>
              <a:t>ScanTrip Product Overview</a:t>
            </a:r>
          </a:p>
        </p:txBody>
      </p:sp>
      <p:sp>
        <p:nvSpPr>
          <p:cNvPr id="10" name="Slide Number Placeholder 3">
            <a:extLst>
              <a:ext uri="{FF2B5EF4-FFF2-40B4-BE49-F238E27FC236}">
                <a16:creationId xmlns:a16="http://schemas.microsoft.com/office/drawing/2014/main" id="{8A6A7E1E-18B6-F43E-8BFD-F772EC36E321}"/>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36</a:t>
            </a:fld>
            <a:endParaRPr lang="en-US" dirty="0"/>
          </a:p>
        </p:txBody>
      </p:sp>
    </p:spTree>
    <p:extLst>
      <p:ext uri="{BB962C8B-B14F-4D97-AF65-F5344CB8AC3E}">
        <p14:creationId xmlns:p14="http://schemas.microsoft.com/office/powerpoint/2010/main" val="16511166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3651020"/>
              </p:ext>
            </p:extLst>
          </p:nvPr>
        </p:nvGraphicFramePr>
        <p:xfrm>
          <a:off x="1988113" y="2749306"/>
          <a:ext cx="5903160" cy="2319348"/>
        </p:xfrm>
        <a:graphic>
          <a:graphicData uri="http://schemas.openxmlformats.org/drawingml/2006/table">
            <a:tbl>
              <a:tblPr firstRow="1" bandRow="1">
                <a:tableStyleId>{93296810-A885-4BE3-A3E7-6D5BEEA58F35}</a:tableStyleId>
              </a:tblPr>
              <a:tblGrid>
                <a:gridCol w="5903160">
                  <a:extLst>
                    <a:ext uri="{9D8B030D-6E8A-4147-A177-3AD203B41FA5}">
                      <a16:colId xmlns:a16="http://schemas.microsoft.com/office/drawing/2014/main" val="20000"/>
                    </a:ext>
                  </a:extLst>
                </a:gridCol>
              </a:tblGrid>
              <a:tr h="450468">
                <a:tc>
                  <a:txBody>
                    <a:bodyPr/>
                    <a:lstStyle/>
                    <a:p>
                      <a:pPr algn="ctr"/>
                      <a:r>
                        <a:rPr lang="en-US" sz="1400" dirty="0"/>
                        <a:t>ScanTrip Licenses</a:t>
                      </a:r>
                    </a:p>
                  </a:txBody>
                  <a:tcPr marL="115205" marR="115205" marT="57602" marB="57602" anchor="ctr"/>
                </a:tc>
                <a:extLst>
                  <a:ext uri="{0D108BD9-81ED-4DB2-BD59-A6C34878D82A}">
                    <a16:rowId xmlns:a16="http://schemas.microsoft.com/office/drawing/2014/main" val="10000"/>
                  </a:ext>
                </a:extLst>
              </a:tr>
              <a:tr h="467220">
                <a:tc>
                  <a:txBody>
                    <a:bodyPr/>
                    <a:lstStyle/>
                    <a:p>
                      <a:pPr algn="ctr"/>
                      <a:r>
                        <a:rPr lang="en-US" sz="1400" dirty="0"/>
                        <a:t>Dispatcher Phoenix ScanTrip (1-49 Devices)</a:t>
                      </a:r>
                    </a:p>
                  </a:txBody>
                  <a:tcPr marL="115205" marR="115205" marT="57602" marB="57602" anchor="ctr"/>
                </a:tc>
                <a:extLst>
                  <a:ext uri="{0D108BD9-81ED-4DB2-BD59-A6C34878D82A}">
                    <a16:rowId xmlns:a16="http://schemas.microsoft.com/office/drawing/2014/main" val="10001"/>
                  </a:ext>
                </a:extLst>
              </a:tr>
              <a:tr h="467220">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400" dirty="0"/>
                        <a:t>Dispatcher Phoenix ScanTrip (50+ Devices)</a:t>
                      </a:r>
                    </a:p>
                  </a:txBody>
                  <a:tcPr marL="115205" marR="115205" marT="57602" marB="57602" anchor="ctr"/>
                </a:tc>
                <a:extLst>
                  <a:ext uri="{0D108BD9-81ED-4DB2-BD59-A6C34878D82A}">
                    <a16:rowId xmlns:a16="http://schemas.microsoft.com/office/drawing/2014/main" val="10002"/>
                  </a:ext>
                </a:extLst>
              </a:tr>
              <a:tr h="467220">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400" dirty="0"/>
                        <a:t>Dispatcher Phoenix ScanTrip (1-49 Devices) 1 year Maintenance</a:t>
                      </a:r>
                    </a:p>
                  </a:txBody>
                  <a:tcPr marL="115205" marR="115205" marT="57602" marB="57602" anchor="ctr"/>
                </a:tc>
                <a:extLst>
                  <a:ext uri="{0D108BD9-81ED-4DB2-BD59-A6C34878D82A}">
                    <a16:rowId xmlns:a16="http://schemas.microsoft.com/office/drawing/2014/main" val="10003"/>
                  </a:ext>
                </a:extLst>
              </a:tr>
              <a:tr h="467220">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400" dirty="0"/>
                        <a:t>Dispatcher Phoenix ScanTrip (50+ Devices) 1 Year Maintenance</a:t>
                      </a:r>
                    </a:p>
                  </a:txBody>
                  <a:tcPr marL="115205" marR="115205" marT="57602" marB="57602" anchor="ctr"/>
                </a:tc>
                <a:extLst>
                  <a:ext uri="{0D108BD9-81ED-4DB2-BD59-A6C34878D82A}">
                    <a16:rowId xmlns:a16="http://schemas.microsoft.com/office/drawing/2014/main" val="10004"/>
                  </a:ext>
                </a:extLst>
              </a:tr>
            </a:tbl>
          </a:graphicData>
        </a:graphic>
      </p:graphicFrame>
      <p:sp>
        <p:nvSpPr>
          <p:cNvPr id="7" name="Content Placeholder 5">
            <a:extLst>
              <a:ext uri="{FF2B5EF4-FFF2-40B4-BE49-F238E27FC236}">
                <a16:creationId xmlns:a16="http://schemas.microsoft.com/office/drawing/2014/main" id="{C50663EC-7F40-49C5-8ED6-424E3300A6B6}"/>
              </a:ext>
            </a:extLst>
          </p:cNvPr>
          <p:cNvSpPr txBox="1">
            <a:spLocks/>
          </p:cNvSpPr>
          <p:nvPr/>
        </p:nvSpPr>
        <p:spPr>
          <a:xfrm>
            <a:off x="698269" y="845368"/>
            <a:ext cx="9987018" cy="1558825"/>
          </a:xfrm>
          <a:prstGeom prst="rect">
            <a:avLst/>
          </a:prstGeom>
          <a:noFill/>
        </p:spPr>
        <p:txBody>
          <a:bodyPr vert="horz" wrap="square" lIns="0" tIns="0" rIns="0" bIns="0" rtlCol="0">
            <a:spAutoFit/>
          </a:bodyPr>
          <a:lstStyle>
            <a:lvl1pPr marL="180000" indent="-180000" algn="l" defTabSz="864017" rtl="0" eaLnBrk="1" latinLnBrk="0" hangingPunct="1">
              <a:lnSpc>
                <a:spcPct val="110000"/>
              </a:lnSpc>
              <a:spcBef>
                <a:spcPts val="945"/>
              </a:spcBef>
              <a:buClr>
                <a:schemeClr val="accent1"/>
              </a:buClr>
              <a:buFont typeface="Arial" panose="020B0604020202020204" pitchFamily="34" charset="0"/>
              <a:buChar char="–"/>
              <a:defRPr sz="1400" kern="1200">
                <a:solidFill>
                  <a:schemeClr val="tx1"/>
                </a:solidFill>
                <a:latin typeface="+mn-lt"/>
                <a:ea typeface="+mn-ea"/>
                <a:cs typeface="+mn-cs"/>
              </a:defRPr>
            </a:lvl1pPr>
            <a:lvl2pPr marL="468000" indent="-288000" algn="l" defTabSz="864017" rtl="0" eaLnBrk="1" latinLnBrk="0" hangingPunct="1">
              <a:lnSpc>
                <a:spcPct val="11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48000" indent="-180000" algn="l" defTabSz="864017" rtl="0" eaLnBrk="1" latinLnBrk="0" hangingPunct="1">
              <a:lnSpc>
                <a:spcPct val="110000"/>
              </a:lnSpc>
              <a:spcBef>
                <a:spcPts val="472"/>
              </a:spcBef>
              <a:buClr>
                <a:schemeClr val="accent1"/>
              </a:buClr>
              <a:buFont typeface="Courier New" panose="02070309020205020404" pitchFamily="49" charset="0"/>
              <a:buChar char="o"/>
              <a:defRPr sz="1400" kern="1200">
                <a:solidFill>
                  <a:schemeClr val="tx1"/>
                </a:solidFill>
                <a:latin typeface="+mn-lt"/>
                <a:ea typeface="+mn-ea"/>
                <a:cs typeface="+mn-cs"/>
              </a:defRPr>
            </a:lvl3pPr>
            <a:lvl4pPr marL="900000" indent="-216004" algn="l" defTabSz="864017" rtl="0" eaLnBrk="1" latinLnBrk="0" hangingPunct="1">
              <a:lnSpc>
                <a:spcPct val="110000"/>
              </a:lnSpc>
              <a:spcBef>
                <a:spcPts val="472"/>
              </a:spcBef>
              <a:buClr>
                <a:schemeClr val="accent1"/>
              </a:buClr>
              <a:buFont typeface="Wingdings" pitchFamily="2" charset="2"/>
              <a:buChar char="§"/>
              <a:defRPr sz="1400" kern="1200">
                <a:solidFill>
                  <a:schemeClr val="tx1"/>
                </a:solidFill>
                <a:latin typeface="+mn-lt"/>
                <a:ea typeface="+mn-ea"/>
                <a:cs typeface="+mn-cs"/>
              </a:defRPr>
            </a:lvl4pPr>
            <a:lvl5pPr marL="1080000" indent="-180000" algn="l" defTabSz="864017" rtl="0" eaLnBrk="1" latinLnBrk="0" hangingPunct="1">
              <a:lnSpc>
                <a:spcPct val="110000"/>
              </a:lnSpc>
              <a:spcBef>
                <a:spcPts val="472"/>
              </a:spcBef>
              <a:buClr>
                <a:schemeClr val="accent1"/>
              </a:buClr>
              <a:buFont typeface="Arial" panose="020B0604020202020204" pitchFamily="34" charset="0"/>
              <a:buChar char="•"/>
              <a:defRPr sz="1400"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buFont typeface="Arial" panose="020B0604020202020204" pitchFamily="34" charset="0"/>
              <a:buChar char="•"/>
            </a:pPr>
            <a:r>
              <a:rPr lang="en-US" sz="2000" dirty="0"/>
              <a:t>Small number of items to speed and simplify the ordering process.</a:t>
            </a:r>
          </a:p>
          <a:p>
            <a:pPr>
              <a:buFont typeface="Arial" panose="020B0604020202020204" pitchFamily="34" charset="0"/>
              <a:buChar char="•"/>
            </a:pPr>
            <a:r>
              <a:rPr lang="en-US" sz="2000" dirty="0"/>
              <a:t>Choose the number of MFPs that you want to scan from PLUS 1 Year of maintenance for each device and you’re done.</a:t>
            </a:r>
          </a:p>
          <a:p>
            <a:pPr>
              <a:buFont typeface="Arial" panose="020B0604020202020204" pitchFamily="34" charset="0"/>
              <a:buChar char="•"/>
            </a:pPr>
            <a:r>
              <a:rPr lang="en-US" sz="2000" dirty="0"/>
              <a:t>Low cost, convenient solution transforms your MFP to an on-ramp to the cloud.</a:t>
            </a:r>
            <a:endParaRPr lang="en-US" dirty="0"/>
          </a:p>
        </p:txBody>
      </p:sp>
      <p:sp>
        <p:nvSpPr>
          <p:cNvPr id="5" name="Rectangle 4">
            <a:extLst>
              <a:ext uri="{FF2B5EF4-FFF2-40B4-BE49-F238E27FC236}">
                <a16:creationId xmlns:a16="http://schemas.microsoft.com/office/drawing/2014/main" id="{43D65CEE-682E-4725-9303-AAC9FFB4704E}"/>
              </a:ext>
            </a:extLst>
          </p:cNvPr>
          <p:cNvSpPr/>
          <p:nvPr/>
        </p:nvSpPr>
        <p:spPr>
          <a:xfrm>
            <a:off x="0" y="0"/>
            <a:ext cx="7585166"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056072" cy="695624"/>
          </a:xfrm>
        </p:spPr>
        <p:txBody>
          <a:bodyPr/>
          <a:lstStyle/>
          <a:p>
            <a:r>
              <a:rPr lang="en-US" dirty="0">
                <a:solidFill>
                  <a:schemeClr val="bg1"/>
                </a:solidFill>
              </a:rPr>
              <a:t>ScanTrip Licensing</a:t>
            </a:r>
          </a:p>
        </p:txBody>
      </p:sp>
      <p:sp>
        <p:nvSpPr>
          <p:cNvPr id="9" name="Slide Number Placeholder 3">
            <a:extLst>
              <a:ext uri="{FF2B5EF4-FFF2-40B4-BE49-F238E27FC236}">
                <a16:creationId xmlns:a16="http://schemas.microsoft.com/office/drawing/2014/main" id="{86429F9E-BC59-075B-DFF8-3E10D7873B9A}"/>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37</a:t>
            </a:fld>
            <a:endParaRPr lang="en-US" dirty="0"/>
          </a:p>
        </p:txBody>
      </p:sp>
    </p:spTree>
    <p:extLst>
      <p:ext uri="{BB962C8B-B14F-4D97-AF65-F5344CB8AC3E}">
        <p14:creationId xmlns:p14="http://schemas.microsoft.com/office/powerpoint/2010/main" val="922658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D65CEE-682E-4725-9303-AAC9FFB4704E}"/>
              </a:ext>
            </a:extLst>
          </p:cNvPr>
          <p:cNvSpPr/>
          <p:nvPr/>
        </p:nvSpPr>
        <p:spPr>
          <a:xfrm>
            <a:off x="0" y="0"/>
            <a:ext cx="7585166"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056072" cy="695624"/>
          </a:xfrm>
        </p:spPr>
        <p:txBody>
          <a:bodyPr/>
          <a:lstStyle/>
          <a:p>
            <a:r>
              <a:rPr lang="en-US" dirty="0">
                <a:solidFill>
                  <a:schemeClr val="bg1"/>
                </a:solidFill>
              </a:rPr>
              <a:t>Advanced Document Processing</a:t>
            </a:r>
          </a:p>
        </p:txBody>
      </p:sp>
      <p:pic>
        <p:nvPicPr>
          <p:cNvPr id="11" name="Picture 3" descr="C:\Users\Hayley\Downloads\px_process_ocr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242" y="2819902"/>
            <a:ext cx="1829893" cy="16377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3891" y="4458308"/>
            <a:ext cx="1400432" cy="369332"/>
          </a:xfrm>
          <a:prstGeom prst="rect">
            <a:avLst/>
          </a:prstGeom>
          <a:noFill/>
        </p:spPr>
        <p:txBody>
          <a:bodyPr wrap="square" rtlCol="0">
            <a:spAutoFit/>
          </a:bodyPr>
          <a:lstStyle/>
          <a:p>
            <a:pPr algn="ctr"/>
            <a:r>
              <a:rPr lang="en-US" sz="1800" b="1" dirty="0"/>
              <a:t>Rename</a:t>
            </a:r>
          </a:p>
        </p:txBody>
      </p:sp>
      <p:sp>
        <p:nvSpPr>
          <p:cNvPr id="14" name="TextBox 13"/>
          <p:cNvSpPr txBox="1"/>
          <p:nvPr/>
        </p:nvSpPr>
        <p:spPr>
          <a:xfrm>
            <a:off x="7026104" y="1940413"/>
            <a:ext cx="4210050" cy="3170099"/>
          </a:xfrm>
          <a:prstGeom prst="rect">
            <a:avLst/>
          </a:prstGeom>
          <a:noFill/>
          <a:ln w="19050">
            <a:solidFill>
              <a:schemeClr val="tx1"/>
            </a:solidFill>
          </a:ln>
        </p:spPr>
        <p:txBody>
          <a:bodyPr wrap="square" rtlCol="0">
            <a:spAutoFit/>
          </a:bodyPr>
          <a:lstStyle/>
          <a:p>
            <a:r>
              <a:rPr lang="en-US" sz="2000" u="sng" dirty="0"/>
              <a:t>Now with the ScanTrip license you can:</a:t>
            </a:r>
          </a:p>
          <a:p>
            <a:pPr marL="285750" indent="-285750">
              <a:buFont typeface="Arial" panose="020B0604020202020204" pitchFamily="34" charset="0"/>
              <a:buChar char="•"/>
            </a:pPr>
            <a:r>
              <a:rPr lang="en-US" sz="2000" dirty="0"/>
              <a:t>Automate document conversion to Searchable PDF.</a:t>
            </a:r>
          </a:p>
          <a:p>
            <a:pPr marL="285750" indent="-285750">
              <a:buFont typeface="Arial" panose="020B0604020202020204" pitchFamily="34" charset="0"/>
              <a:buChar char="•"/>
            </a:pPr>
            <a:r>
              <a:rPr lang="en-US" sz="2000" dirty="0"/>
              <a:t>OCR scanned documents and extract data.</a:t>
            </a:r>
          </a:p>
          <a:p>
            <a:pPr marL="285750" indent="-285750">
              <a:buFont typeface="Arial" panose="020B0604020202020204" pitchFamily="34" charset="0"/>
              <a:buChar char="•"/>
            </a:pPr>
            <a:r>
              <a:rPr lang="en-US" sz="2000" dirty="0"/>
              <a:t>Dynamically rename documents.</a:t>
            </a:r>
          </a:p>
          <a:p>
            <a:pPr marL="285750" indent="-285750">
              <a:buFont typeface="Arial" panose="020B0604020202020204" pitchFamily="34" charset="0"/>
              <a:buChar char="•"/>
            </a:pPr>
            <a:r>
              <a:rPr lang="en-US" sz="2000" dirty="0"/>
              <a:t>Export index form and OCR metadata.</a:t>
            </a:r>
          </a:p>
          <a:p>
            <a:r>
              <a:rPr lang="en-US" sz="2000" b="1" dirty="0"/>
              <a:t>...at no additional cost!</a:t>
            </a:r>
          </a:p>
        </p:txBody>
      </p:sp>
      <p:pic>
        <p:nvPicPr>
          <p:cNvPr id="1026" name="Picture 2" descr="C:\Users\Hayley\Downloads\px_process_ren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14" y="2746223"/>
            <a:ext cx="1591986" cy="16521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yley\Downloads\meta-to-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625" y="2653981"/>
            <a:ext cx="1887178" cy="17443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0881" y="4458308"/>
            <a:ext cx="1864613" cy="369332"/>
          </a:xfrm>
          <a:prstGeom prst="rect">
            <a:avLst/>
          </a:prstGeom>
        </p:spPr>
        <p:txBody>
          <a:bodyPr wrap="none">
            <a:spAutoFit/>
          </a:bodyPr>
          <a:lstStyle/>
          <a:p>
            <a:pPr algn="ctr"/>
            <a:r>
              <a:rPr lang="en-US" sz="1800" b="1" dirty="0"/>
              <a:t>Advanced OCR</a:t>
            </a:r>
          </a:p>
        </p:txBody>
      </p:sp>
      <p:sp>
        <p:nvSpPr>
          <p:cNvPr id="3" name="Rectangle 2"/>
          <p:cNvSpPr/>
          <p:nvPr/>
        </p:nvSpPr>
        <p:spPr>
          <a:xfrm>
            <a:off x="4878847" y="4458308"/>
            <a:ext cx="1928733" cy="369332"/>
          </a:xfrm>
          <a:prstGeom prst="rect">
            <a:avLst/>
          </a:prstGeom>
        </p:spPr>
        <p:txBody>
          <a:bodyPr wrap="none">
            <a:spAutoFit/>
          </a:bodyPr>
          <a:lstStyle/>
          <a:p>
            <a:pPr algn="ctr"/>
            <a:r>
              <a:rPr lang="en-US" sz="1800" b="1" dirty="0"/>
              <a:t>Metadata to File</a:t>
            </a:r>
          </a:p>
        </p:txBody>
      </p:sp>
      <p:sp>
        <p:nvSpPr>
          <p:cNvPr id="17" name="Content Placeholder 4">
            <a:extLst>
              <a:ext uri="{FF2B5EF4-FFF2-40B4-BE49-F238E27FC236}">
                <a16:creationId xmlns:a16="http://schemas.microsoft.com/office/drawing/2014/main" id="{7281677C-A4B5-4B3E-BF18-EB4445F76F13}"/>
              </a:ext>
            </a:extLst>
          </p:cNvPr>
          <p:cNvSpPr txBox="1">
            <a:spLocks/>
          </p:cNvSpPr>
          <p:nvPr/>
        </p:nvSpPr>
        <p:spPr>
          <a:xfrm>
            <a:off x="426339" y="962025"/>
            <a:ext cx="11065574" cy="771241"/>
          </a:xfrm>
          <a:prstGeom prst="rect">
            <a:avLst/>
          </a:prstGeom>
        </p:spPr>
        <p:txBody>
          <a:bodyPr vert="horz" lIns="0" tIns="0" rIns="0" bIns="0" rtlCol="0">
            <a:noAutofit/>
          </a:bodyPr>
          <a:lstStyle>
            <a:lvl1pPr marL="180000" indent="-180000" algn="l" defTabSz="864017" rtl="0" eaLnBrk="1" latinLnBrk="0" hangingPunct="1">
              <a:lnSpc>
                <a:spcPct val="110000"/>
              </a:lnSpc>
              <a:spcBef>
                <a:spcPts val="945"/>
              </a:spcBef>
              <a:buClr>
                <a:schemeClr val="accent1"/>
              </a:buClr>
              <a:buFont typeface="Arial" panose="020B0604020202020204" pitchFamily="34" charset="0"/>
              <a:buChar char="–"/>
              <a:defRPr sz="1400" kern="1200">
                <a:solidFill>
                  <a:schemeClr val="tx1"/>
                </a:solidFill>
                <a:latin typeface="+mn-lt"/>
                <a:ea typeface="+mn-ea"/>
                <a:cs typeface="+mn-cs"/>
              </a:defRPr>
            </a:lvl1pPr>
            <a:lvl2pPr marL="468000" indent="-288000" algn="l" defTabSz="864017" rtl="0" eaLnBrk="1" latinLnBrk="0" hangingPunct="1">
              <a:lnSpc>
                <a:spcPct val="11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48000" indent="-180000" algn="l" defTabSz="864017" rtl="0" eaLnBrk="1" latinLnBrk="0" hangingPunct="1">
              <a:lnSpc>
                <a:spcPct val="110000"/>
              </a:lnSpc>
              <a:spcBef>
                <a:spcPts val="472"/>
              </a:spcBef>
              <a:buClr>
                <a:schemeClr val="accent1"/>
              </a:buClr>
              <a:buFont typeface="Courier New" panose="02070309020205020404" pitchFamily="49" charset="0"/>
              <a:buChar char="o"/>
              <a:defRPr sz="1400" kern="1200">
                <a:solidFill>
                  <a:schemeClr val="tx1"/>
                </a:solidFill>
                <a:latin typeface="+mn-lt"/>
                <a:ea typeface="+mn-ea"/>
                <a:cs typeface="+mn-cs"/>
              </a:defRPr>
            </a:lvl3pPr>
            <a:lvl4pPr marL="900000" indent="-216004" algn="l" defTabSz="864017" rtl="0" eaLnBrk="1" latinLnBrk="0" hangingPunct="1">
              <a:lnSpc>
                <a:spcPct val="110000"/>
              </a:lnSpc>
              <a:spcBef>
                <a:spcPts val="472"/>
              </a:spcBef>
              <a:buClr>
                <a:schemeClr val="accent1"/>
              </a:buClr>
              <a:buFont typeface="Wingdings" pitchFamily="2" charset="2"/>
              <a:buChar char="§"/>
              <a:defRPr sz="1400" kern="1200">
                <a:solidFill>
                  <a:schemeClr val="tx1"/>
                </a:solidFill>
                <a:latin typeface="+mn-lt"/>
                <a:ea typeface="+mn-ea"/>
                <a:cs typeface="+mn-cs"/>
              </a:defRPr>
            </a:lvl4pPr>
            <a:lvl5pPr marL="1080000" indent="-180000" algn="l" defTabSz="864017" rtl="0" eaLnBrk="1" latinLnBrk="0" hangingPunct="1">
              <a:lnSpc>
                <a:spcPct val="110000"/>
              </a:lnSpc>
              <a:spcBef>
                <a:spcPts val="472"/>
              </a:spcBef>
              <a:buClr>
                <a:schemeClr val="accent1"/>
              </a:buClr>
              <a:buFont typeface="Arial" panose="020B0604020202020204" pitchFamily="34" charset="0"/>
              <a:buChar char="•"/>
              <a:defRPr sz="1400"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marL="0" indent="0">
              <a:buFont typeface="Arial" panose="020B0604020202020204" pitchFamily="34" charset="0"/>
              <a:buNone/>
            </a:pPr>
            <a:r>
              <a:rPr lang="en-US" sz="1800" dirty="0"/>
              <a:t>Dispatcher Phoenix ScanTrip includes basic zonal OCR support for the Tesseract OCR Engine.</a:t>
            </a:r>
            <a:endParaRPr lang="en-US" sz="1600" dirty="0"/>
          </a:p>
        </p:txBody>
      </p:sp>
      <p:sp>
        <p:nvSpPr>
          <p:cNvPr id="12" name="Slide Number Placeholder 3">
            <a:extLst>
              <a:ext uri="{FF2B5EF4-FFF2-40B4-BE49-F238E27FC236}">
                <a16:creationId xmlns:a16="http://schemas.microsoft.com/office/drawing/2014/main" id="{29C20C8F-FD72-4F7A-99E9-AA2612361FC0}"/>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38</a:t>
            </a:fld>
            <a:endParaRPr lang="en-US" dirty="0"/>
          </a:p>
        </p:txBody>
      </p:sp>
    </p:spTree>
    <p:extLst>
      <p:ext uri="{BB962C8B-B14F-4D97-AF65-F5344CB8AC3E}">
        <p14:creationId xmlns:p14="http://schemas.microsoft.com/office/powerpoint/2010/main" val="35246451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072636-299A-6C46-A669-0ADFB831C07C}" type="slidenum">
              <a:rPr lang="en-US" smtClean="0"/>
              <a:pPr/>
              <a:t>39</a:t>
            </a:fld>
            <a:endParaRPr lang="en-US" dirty="0"/>
          </a:p>
        </p:txBody>
      </p:sp>
      <p:sp>
        <p:nvSpPr>
          <p:cNvPr id="5" name="Rounded Rectangle 4"/>
          <p:cNvSpPr/>
          <p:nvPr/>
        </p:nvSpPr>
        <p:spPr>
          <a:xfrm>
            <a:off x="5915025" y="3440524"/>
            <a:ext cx="5334000" cy="2521623"/>
          </a:xfrm>
          <a:prstGeom prst="roundRect">
            <a:avLst>
              <a:gd name="adj" fmla="val 5278"/>
            </a:avLst>
          </a:prstGeom>
          <a:solidFill>
            <a:srgbClr val="EDEAF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extBox 6"/>
          <p:cNvSpPr txBox="1"/>
          <p:nvPr/>
        </p:nvSpPr>
        <p:spPr>
          <a:xfrm>
            <a:off x="561007" y="846357"/>
            <a:ext cx="9659317"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In this example, the customer has a fleet of 10 MFPs that all need to support scan-to-cloud workflows. </a:t>
            </a:r>
          </a:p>
        </p:txBody>
      </p:sp>
      <p:pic>
        <p:nvPicPr>
          <p:cNvPr id="14"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50" y="4716877"/>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4264" y="4716877"/>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4871" y="4716877"/>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301" y="4721400"/>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771" y="4721400"/>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50" y="3611975"/>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4264" y="3621500"/>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4871" y="3611975"/>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301" y="3631025"/>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771" y="3631025"/>
            <a:ext cx="541958" cy="9906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3D65CEE-682E-4725-9303-AAC9FFB4704E}"/>
              </a:ext>
            </a:extLst>
          </p:cNvPr>
          <p:cNvSpPr/>
          <p:nvPr/>
        </p:nvSpPr>
        <p:spPr>
          <a:xfrm>
            <a:off x="-1" y="0"/>
            <a:ext cx="8434871"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7"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056072" cy="695624"/>
          </a:xfrm>
        </p:spPr>
        <p:txBody>
          <a:bodyPr>
            <a:normAutofit fontScale="90000"/>
          </a:bodyPr>
          <a:lstStyle/>
          <a:p>
            <a:r>
              <a:rPr lang="en-US" dirty="0">
                <a:solidFill>
                  <a:schemeClr val="bg1"/>
                </a:solidFill>
              </a:rPr>
              <a:t>Example: Scan to Cloud Workflows on 10 MFPs</a:t>
            </a:r>
          </a:p>
        </p:txBody>
      </p:sp>
      <p:graphicFrame>
        <p:nvGraphicFramePr>
          <p:cNvPr id="29" name="Table 28"/>
          <p:cNvGraphicFramePr>
            <a:graphicFrameLocks noGrp="1"/>
          </p:cNvGraphicFramePr>
          <p:nvPr>
            <p:extLst>
              <p:ext uri="{D42A27DB-BD31-4B8C-83A1-F6EECF244321}">
                <p14:modId xmlns:p14="http://schemas.microsoft.com/office/powerpoint/2010/main" val="752204811"/>
              </p:ext>
            </p:extLst>
          </p:nvPr>
        </p:nvGraphicFramePr>
        <p:xfrm>
          <a:off x="697275" y="1954688"/>
          <a:ext cx="4497626" cy="1016000"/>
        </p:xfrm>
        <a:graphic>
          <a:graphicData uri="http://schemas.openxmlformats.org/drawingml/2006/table">
            <a:tbl>
              <a:tblPr firstRow="1" bandRow="1">
                <a:tableStyleId>{93296810-A885-4BE3-A3E7-6D5BEEA58F35}</a:tableStyleId>
              </a:tblPr>
              <a:tblGrid>
                <a:gridCol w="3540697">
                  <a:extLst>
                    <a:ext uri="{9D8B030D-6E8A-4147-A177-3AD203B41FA5}">
                      <a16:colId xmlns:a16="http://schemas.microsoft.com/office/drawing/2014/main" val="20000"/>
                    </a:ext>
                  </a:extLst>
                </a:gridCol>
                <a:gridCol w="956929">
                  <a:extLst>
                    <a:ext uri="{9D8B030D-6E8A-4147-A177-3AD203B41FA5}">
                      <a16:colId xmlns:a16="http://schemas.microsoft.com/office/drawing/2014/main" val="20001"/>
                    </a:ext>
                  </a:extLst>
                </a:gridCol>
              </a:tblGrid>
              <a:tr h="262434">
                <a:tc>
                  <a:txBody>
                    <a:bodyPr/>
                    <a:lstStyle/>
                    <a:p>
                      <a:pPr algn="ctr"/>
                      <a:r>
                        <a:rPr lang="en-US" sz="1200" dirty="0"/>
                        <a:t>License</a:t>
                      </a:r>
                    </a:p>
                  </a:txBody>
                  <a:tcPr anchor="ctr"/>
                </a:tc>
                <a:tc>
                  <a:txBody>
                    <a:bodyPr/>
                    <a:lstStyle/>
                    <a:p>
                      <a:pPr algn="ctr"/>
                      <a:r>
                        <a:rPr lang="en-US" sz="1200" dirty="0"/>
                        <a:t>Qt.</a:t>
                      </a:r>
                    </a:p>
                  </a:txBody>
                  <a:tcPr anchor="ctr"/>
                </a:tc>
                <a:extLst>
                  <a:ext uri="{0D108BD9-81ED-4DB2-BD59-A6C34878D82A}">
                    <a16:rowId xmlns:a16="http://schemas.microsoft.com/office/drawing/2014/main" val="10000"/>
                  </a:ext>
                </a:extLst>
              </a:tr>
              <a:tr h="370840">
                <a:tc>
                  <a:txBody>
                    <a:bodyPr/>
                    <a:lstStyle/>
                    <a:p>
                      <a:r>
                        <a:rPr lang="en-US" sz="1200" dirty="0"/>
                        <a:t>Dispatcher Phoenix</a:t>
                      </a:r>
                      <a:r>
                        <a:rPr lang="en-US" sz="1200" baseline="0" dirty="0"/>
                        <a:t> ScanTrip (1-49 Active Inputs)</a:t>
                      </a:r>
                      <a:endParaRPr lang="en-US" sz="1200" dirty="0"/>
                    </a:p>
                  </a:txBody>
                  <a:tcPr anchor="ctr"/>
                </a:tc>
                <a:tc>
                  <a:txBody>
                    <a:bodyPr/>
                    <a:lstStyle/>
                    <a:p>
                      <a:pPr algn="ctr"/>
                      <a:r>
                        <a:rPr lang="en-US" sz="1200" dirty="0"/>
                        <a:t>10</a:t>
                      </a:r>
                    </a:p>
                  </a:txBody>
                  <a:tcPr anchor="ctr"/>
                </a:tc>
                <a:extLst>
                  <a:ext uri="{0D108BD9-81ED-4DB2-BD59-A6C34878D82A}">
                    <a16:rowId xmlns:a16="http://schemas.microsoft.com/office/drawing/2014/main" val="10001"/>
                  </a:ext>
                </a:extLst>
              </a:tr>
              <a:tr h="370840">
                <a:tc>
                  <a:txBody>
                    <a:bodyPr/>
                    <a:lstStyle/>
                    <a:p>
                      <a:r>
                        <a:rPr lang="en-US" sz="1200" dirty="0"/>
                        <a:t>DP ScanTrip</a:t>
                      </a:r>
                      <a:r>
                        <a:rPr lang="en-US" sz="1200" baseline="0" dirty="0"/>
                        <a:t> Maintenance</a:t>
                      </a:r>
                      <a:endParaRPr lang="en-US" sz="1200" dirty="0"/>
                    </a:p>
                  </a:txBody>
                  <a:tcPr anchor="ctr"/>
                </a:tc>
                <a:tc>
                  <a:txBody>
                    <a:bodyPr/>
                    <a:lstStyle/>
                    <a:p>
                      <a:pPr algn="ctr"/>
                      <a:r>
                        <a:rPr lang="en-US" sz="1200" dirty="0"/>
                        <a:t>10</a:t>
                      </a:r>
                    </a:p>
                  </a:txBody>
                  <a:tcPr anchor="ctr"/>
                </a:tc>
                <a:extLst>
                  <a:ext uri="{0D108BD9-81ED-4DB2-BD59-A6C34878D82A}">
                    <a16:rowId xmlns:a16="http://schemas.microsoft.com/office/drawing/2014/main" val="10002"/>
                  </a:ext>
                </a:extLst>
              </a:tr>
            </a:tbl>
          </a:graphicData>
        </a:graphic>
      </p:graphicFrame>
      <p:pic>
        <p:nvPicPr>
          <p:cNvPr id="1026" name="Picture 2" descr="C:\Users\Hayley\Desktop\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3715" y="1570768"/>
            <a:ext cx="2564269" cy="178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6465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7D1F795-2091-49E5-8877-CC3403F95E67}"/>
              </a:ext>
            </a:extLst>
          </p:cNvPr>
          <p:cNvSpPr txBox="1"/>
          <p:nvPr/>
        </p:nvSpPr>
        <p:spPr>
          <a:xfrm>
            <a:off x="694667" y="713599"/>
            <a:ext cx="2473467" cy="2153125"/>
          </a:xfrm>
          <a:prstGeom prst="rect">
            <a:avLst/>
          </a:prstGeom>
          <a:noFill/>
        </p:spPr>
        <p:txBody>
          <a:bodyPr wrap="square" lIns="86411" tIns="43205" rIns="86411" bIns="43205" rtlCol="0">
            <a:spAutoFit/>
          </a:bodyPr>
          <a:lstStyle/>
          <a:p>
            <a:pPr marL="0" lvl="1" fontAlgn="b"/>
            <a:r>
              <a:rPr lang="en-US" sz="1500" b="1" dirty="0"/>
              <a:t>Collection Nodes</a:t>
            </a:r>
            <a:endParaRPr lang="en-US" sz="1500" dirty="0"/>
          </a:p>
          <a:p>
            <a:pPr marL="324041" lvl="1" indent="-324041" fontAlgn="b">
              <a:buFont typeface="Courier New" panose="02070309020205020404" pitchFamily="49" charset="0"/>
              <a:buChar char="o"/>
            </a:pPr>
            <a:r>
              <a:rPr lang="en-US" sz="1300" dirty="0"/>
              <a:t>DP Mobile</a:t>
            </a:r>
          </a:p>
          <a:p>
            <a:pPr marL="324041" lvl="1" indent="-324041" fontAlgn="b">
              <a:buFont typeface="Courier New" panose="02070309020205020404" pitchFamily="49" charset="0"/>
              <a:buChar char="o"/>
            </a:pPr>
            <a:r>
              <a:rPr lang="en-US" sz="1300" dirty="0"/>
              <a:t>Dropbox In</a:t>
            </a:r>
          </a:p>
          <a:p>
            <a:pPr marL="324041" lvl="1" indent="-324041" fontAlgn="b">
              <a:buFont typeface="Courier New" panose="02070309020205020404" pitchFamily="49" charset="0"/>
              <a:buChar char="o"/>
            </a:pPr>
            <a:r>
              <a:rPr lang="en-US" sz="1300" dirty="0"/>
              <a:t>FTP In</a:t>
            </a:r>
          </a:p>
          <a:p>
            <a:pPr marL="324041" lvl="1" indent="-324041" fontAlgn="b">
              <a:buFont typeface="Courier New" panose="02070309020205020404" pitchFamily="49" charset="0"/>
              <a:buChar char="o"/>
            </a:pPr>
            <a:r>
              <a:rPr lang="en-US" sz="1300" dirty="0"/>
              <a:t>Google Cloud Print</a:t>
            </a:r>
          </a:p>
          <a:p>
            <a:pPr marL="324041" lvl="1" indent="-324041" fontAlgn="b">
              <a:buFont typeface="Courier New" panose="02070309020205020404" pitchFamily="49" charset="0"/>
              <a:buChar char="o"/>
            </a:pPr>
            <a:r>
              <a:rPr lang="en-US" sz="1300" dirty="0"/>
              <a:t>Input Folder</a:t>
            </a:r>
          </a:p>
          <a:p>
            <a:pPr marL="324041" lvl="1" indent="-324041" fontAlgn="b">
              <a:buFont typeface="Courier New" panose="02070309020205020404" pitchFamily="49" charset="0"/>
              <a:buChar char="o"/>
            </a:pPr>
            <a:r>
              <a:rPr lang="en-US" sz="1300" dirty="0"/>
              <a:t>LPR In</a:t>
            </a:r>
          </a:p>
          <a:p>
            <a:pPr marL="324041" lvl="1" indent="-324041" fontAlgn="b">
              <a:buFont typeface="Courier New" panose="02070309020205020404" pitchFamily="49" charset="0"/>
              <a:buChar char="o"/>
            </a:pPr>
            <a:r>
              <a:rPr lang="en-US" sz="1300" dirty="0"/>
              <a:t>MFP Panel</a:t>
            </a:r>
          </a:p>
          <a:p>
            <a:pPr marL="324041" lvl="1" indent="-324041" fontAlgn="b">
              <a:buFont typeface="Courier New" panose="02070309020205020404" pitchFamily="49" charset="0"/>
              <a:buChar char="o"/>
            </a:pPr>
            <a:r>
              <a:rPr lang="en-US" sz="1300" dirty="0"/>
              <a:t>MFP User Box</a:t>
            </a:r>
          </a:p>
          <a:p>
            <a:pPr marL="324041" lvl="1" indent="-324041" fontAlgn="b">
              <a:buFont typeface="Courier New" panose="02070309020205020404" pitchFamily="49" charset="0"/>
              <a:buChar char="o"/>
            </a:pPr>
            <a:r>
              <a:rPr lang="en-US" sz="1300" dirty="0"/>
              <a:t>Web Capture</a:t>
            </a:r>
          </a:p>
        </p:txBody>
      </p:sp>
      <p:sp>
        <p:nvSpPr>
          <p:cNvPr id="15" name="TextBox 14"/>
          <p:cNvSpPr txBox="1"/>
          <p:nvPr/>
        </p:nvSpPr>
        <p:spPr>
          <a:xfrm>
            <a:off x="3957332" y="713599"/>
            <a:ext cx="2787851" cy="5244948"/>
          </a:xfrm>
          <a:prstGeom prst="rect">
            <a:avLst/>
          </a:prstGeom>
          <a:noFill/>
        </p:spPr>
        <p:txBody>
          <a:bodyPr wrap="square" lIns="86411" tIns="43205" rIns="86411" bIns="43205" rtlCol="0">
            <a:spAutoFit/>
          </a:bodyPr>
          <a:lstStyle/>
          <a:p>
            <a:pPr marL="0" lvl="1" fontAlgn="b"/>
            <a:r>
              <a:rPr lang="en-US" sz="1500" b="1" dirty="0"/>
              <a:t>Processing Nodes</a:t>
            </a:r>
          </a:p>
          <a:p>
            <a:pPr marL="324041" lvl="1" indent="-324041" fontAlgn="b">
              <a:buFont typeface="Courier New" panose="02070309020205020404" pitchFamily="49" charset="0"/>
              <a:buChar char="o"/>
            </a:pPr>
            <a:r>
              <a:rPr lang="en-US" sz="1200" dirty="0"/>
              <a:t>Advanced OCR</a:t>
            </a:r>
          </a:p>
          <a:p>
            <a:pPr marL="324041" lvl="1" indent="-324041" fontAlgn="b">
              <a:buFont typeface="Courier New" panose="02070309020205020404" pitchFamily="49" charset="0"/>
              <a:buChar char="o"/>
            </a:pPr>
            <a:r>
              <a:rPr lang="en-US" sz="1200" dirty="0"/>
              <a:t>Annotate</a:t>
            </a:r>
          </a:p>
          <a:p>
            <a:pPr marL="324041" lvl="1" indent="-324041" fontAlgn="b">
              <a:buFont typeface="Courier New" panose="02070309020205020404" pitchFamily="49" charset="0"/>
              <a:buChar char="o"/>
            </a:pPr>
            <a:r>
              <a:rPr lang="en-US" sz="1200" dirty="0"/>
              <a:t>Color Route</a:t>
            </a:r>
          </a:p>
          <a:p>
            <a:pPr marL="324041" lvl="1" indent="-324041" fontAlgn="b">
              <a:buFont typeface="Courier New" panose="02070309020205020404" pitchFamily="49" charset="0"/>
              <a:buChar char="o"/>
            </a:pPr>
            <a:r>
              <a:rPr lang="en-US" sz="1200" dirty="0"/>
              <a:t>Convert to PDF</a:t>
            </a:r>
          </a:p>
          <a:p>
            <a:pPr marL="324041" lvl="1" indent="-324041" fontAlgn="b">
              <a:buFont typeface="Courier New" panose="02070309020205020404" pitchFamily="49" charset="0"/>
              <a:buChar char="o"/>
            </a:pPr>
            <a:r>
              <a:rPr lang="en-US" sz="1200" dirty="0"/>
              <a:t>Convert to PS</a:t>
            </a:r>
          </a:p>
          <a:p>
            <a:pPr marL="324041" lvl="1" indent="-324041" fontAlgn="b">
              <a:buFont typeface="Courier New" panose="02070309020205020404" pitchFamily="49" charset="0"/>
              <a:buChar char="o"/>
            </a:pPr>
            <a:r>
              <a:rPr lang="en-US" sz="1200" dirty="0"/>
              <a:t>Deskew	</a:t>
            </a:r>
          </a:p>
          <a:p>
            <a:pPr marL="324041" lvl="1" indent="-324041" fontAlgn="b">
              <a:buFont typeface="Courier New" panose="02070309020205020404" pitchFamily="49" charset="0"/>
              <a:buChar char="o"/>
            </a:pPr>
            <a:r>
              <a:rPr lang="en-US" sz="1200" dirty="0"/>
              <a:t>Despeckle</a:t>
            </a:r>
          </a:p>
          <a:p>
            <a:pPr marL="324041" lvl="1" indent="-324041" fontAlgn="b">
              <a:buFont typeface="Courier New" panose="02070309020205020404" pitchFamily="49" charset="0"/>
              <a:buChar char="o"/>
            </a:pPr>
            <a:r>
              <a:rPr lang="en-US" sz="1200" dirty="0"/>
              <a:t>Insert</a:t>
            </a:r>
          </a:p>
          <a:p>
            <a:pPr marL="324041" lvl="1" indent="-324041" fontAlgn="b">
              <a:buFont typeface="Courier New" panose="02070309020205020404" pitchFamily="49" charset="0"/>
              <a:buChar char="o"/>
            </a:pPr>
            <a:r>
              <a:rPr lang="en-US" sz="1200" dirty="0"/>
              <a:t>Merge</a:t>
            </a:r>
          </a:p>
          <a:p>
            <a:pPr marL="324041" lvl="1" indent="-324041" fontAlgn="b">
              <a:buFont typeface="Courier New" panose="02070309020205020404" pitchFamily="49" charset="0"/>
              <a:buChar char="o"/>
            </a:pPr>
            <a:r>
              <a:rPr lang="en-US" sz="1200" dirty="0"/>
              <a:t>Metadata to File</a:t>
            </a:r>
          </a:p>
          <a:p>
            <a:pPr marL="324041" lvl="1" indent="-324041" fontAlgn="b">
              <a:buFont typeface="Courier New" panose="02070309020205020404" pitchFamily="49" charset="0"/>
              <a:buChar char="o"/>
            </a:pPr>
            <a:r>
              <a:rPr lang="en-US" sz="1200" dirty="0"/>
              <a:t>Metadata Routing</a:t>
            </a:r>
          </a:p>
          <a:p>
            <a:pPr marL="324041" lvl="1" indent="-324041" fontAlgn="b">
              <a:buFont typeface="Courier New" panose="02070309020205020404" pitchFamily="49" charset="0"/>
              <a:buChar char="o"/>
            </a:pPr>
            <a:r>
              <a:rPr lang="en-US" sz="1200" dirty="0"/>
              <a:t>Metadata Scripting</a:t>
            </a:r>
          </a:p>
          <a:p>
            <a:pPr marL="324041" lvl="1" indent="-324041" fontAlgn="b">
              <a:buFont typeface="Courier New" panose="02070309020205020404" pitchFamily="49" charset="0"/>
              <a:buChar char="o"/>
            </a:pPr>
            <a:r>
              <a:rPr lang="en-US" sz="1200" dirty="0"/>
              <a:t>Mirror Image</a:t>
            </a:r>
          </a:p>
          <a:p>
            <a:pPr marL="324041" lvl="1" indent="-324041" fontAlgn="b">
              <a:buFont typeface="Courier New" panose="02070309020205020404" pitchFamily="49" charset="0"/>
              <a:buChar char="o"/>
            </a:pPr>
            <a:r>
              <a:rPr lang="en-US" sz="1200" dirty="0"/>
              <a:t>Negative Image</a:t>
            </a:r>
          </a:p>
          <a:p>
            <a:pPr marL="324041" lvl="1" indent="-324041" fontAlgn="b">
              <a:buFont typeface="Courier New" panose="02070309020205020404" pitchFamily="49" charset="0"/>
              <a:buChar char="o"/>
            </a:pPr>
            <a:r>
              <a:rPr lang="en-US" sz="1200" dirty="0"/>
              <a:t>ODBC</a:t>
            </a:r>
          </a:p>
          <a:p>
            <a:pPr marL="324041" lvl="1" indent="-324041" fontAlgn="b">
              <a:buFont typeface="Courier New" panose="02070309020205020404" pitchFamily="49" charset="0"/>
              <a:buChar char="o"/>
            </a:pPr>
            <a:r>
              <a:rPr lang="en-US" sz="1200" dirty="0"/>
              <a:t>Page Count Route</a:t>
            </a:r>
          </a:p>
          <a:p>
            <a:pPr marL="324041" lvl="1" indent="-324041" fontAlgn="b">
              <a:buFont typeface="Courier New" panose="02070309020205020404" pitchFamily="49" charset="0"/>
              <a:buChar char="o"/>
            </a:pPr>
            <a:r>
              <a:rPr lang="en-US" sz="1200" dirty="0"/>
              <a:t>Parse &amp; Distribute</a:t>
            </a:r>
          </a:p>
          <a:p>
            <a:pPr marL="324041" lvl="1" indent="-324041" fontAlgn="b">
              <a:buFont typeface="Courier New" panose="02070309020205020404" pitchFamily="49" charset="0"/>
              <a:buChar char="o"/>
            </a:pPr>
            <a:r>
              <a:rPr lang="en-US" sz="1200" dirty="0"/>
              <a:t>Parse &amp; Insert</a:t>
            </a:r>
          </a:p>
          <a:p>
            <a:pPr marL="324041" lvl="1" indent="-324041" fontAlgn="b">
              <a:buFont typeface="Courier New" panose="02070309020205020404" pitchFamily="49" charset="0"/>
              <a:buChar char="o"/>
            </a:pPr>
            <a:r>
              <a:rPr lang="en-US" sz="1200" dirty="0"/>
              <a:t>Parse &amp; Replace</a:t>
            </a:r>
          </a:p>
          <a:p>
            <a:pPr marL="324041" lvl="1" indent="-324041" fontAlgn="b">
              <a:buFont typeface="Courier New" panose="02070309020205020404" pitchFamily="49" charset="0"/>
              <a:buChar char="o"/>
            </a:pPr>
            <a:r>
              <a:rPr lang="en-US" sz="1200" dirty="0"/>
              <a:t>Parser</a:t>
            </a:r>
          </a:p>
          <a:p>
            <a:pPr marL="324041" lvl="1" indent="-324041" fontAlgn="b">
              <a:buFont typeface="Courier New" panose="02070309020205020404" pitchFamily="49" charset="0"/>
              <a:buChar char="o"/>
            </a:pPr>
            <a:r>
              <a:rPr lang="en-US" sz="1200" dirty="0"/>
              <a:t>PDF Metadata Extraction</a:t>
            </a:r>
          </a:p>
          <a:p>
            <a:pPr marL="324041" lvl="1" indent="-324041" fontAlgn="b">
              <a:buFont typeface="Courier New" panose="02070309020205020404" pitchFamily="49" charset="0"/>
              <a:buChar char="o"/>
            </a:pPr>
            <a:r>
              <a:rPr lang="en-US" sz="1200" dirty="0"/>
              <a:t>PJL Print Preferences</a:t>
            </a:r>
          </a:p>
          <a:p>
            <a:pPr marL="324041" lvl="1" indent="-324041" fontAlgn="b">
              <a:buFont typeface="Courier New" panose="02070309020205020404" pitchFamily="49" charset="0"/>
              <a:buChar char="o"/>
            </a:pPr>
            <a:r>
              <a:rPr lang="en-US" sz="1200" dirty="0"/>
              <a:t>Print to File</a:t>
            </a:r>
          </a:p>
          <a:p>
            <a:pPr marL="324041" lvl="1" indent="-324041" fontAlgn="b">
              <a:buFont typeface="Courier New" panose="02070309020205020404" pitchFamily="49" charset="0"/>
              <a:buChar char="o"/>
            </a:pPr>
            <a:r>
              <a:rPr lang="en-US" sz="1200" dirty="0"/>
              <a:t>Rename	</a:t>
            </a:r>
          </a:p>
          <a:p>
            <a:pPr marL="324041" lvl="1" indent="-324041" fontAlgn="b">
              <a:buFont typeface="Courier New" panose="02070309020205020404" pitchFamily="49" charset="0"/>
              <a:buChar char="o"/>
            </a:pPr>
            <a:r>
              <a:rPr lang="en-US" sz="1200" dirty="0"/>
              <a:t>Split	</a:t>
            </a:r>
          </a:p>
          <a:p>
            <a:pPr marL="324041" lvl="1" indent="-324041" fontAlgn="b">
              <a:buFont typeface="Courier New" panose="02070309020205020404" pitchFamily="49" charset="0"/>
              <a:buChar char="o"/>
            </a:pPr>
            <a:r>
              <a:rPr lang="en-US" sz="1200" dirty="0"/>
              <a:t>Watermark</a:t>
            </a:r>
          </a:p>
        </p:txBody>
      </p:sp>
      <p:sp>
        <p:nvSpPr>
          <p:cNvPr id="16" name="TextBox 15"/>
          <p:cNvSpPr txBox="1"/>
          <p:nvPr/>
        </p:nvSpPr>
        <p:spPr>
          <a:xfrm>
            <a:off x="7271167" y="713599"/>
            <a:ext cx="2902277" cy="4075783"/>
          </a:xfrm>
          <a:prstGeom prst="rect">
            <a:avLst/>
          </a:prstGeom>
          <a:noFill/>
        </p:spPr>
        <p:txBody>
          <a:bodyPr wrap="square" lIns="86411" tIns="43205" rIns="86411" bIns="43205" rtlCol="0">
            <a:spAutoFit/>
          </a:bodyPr>
          <a:lstStyle/>
          <a:p>
            <a:pPr marL="0" lvl="1" fontAlgn="b"/>
            <a:r>
              <a:rPr lang="en-US" sz="1500" b="1" dirty="0"/>
              <a:t>Distribution Nodes</a:t>
            </a:r>
          </a:p>
          <a:p>
            <a:pPr marL="324041" lvl="1" indent="-324041" fontAlgn="b">
              <a:buFont typeface="Courier New" panose="02070309020205020404" pitchFamily="49" charset="0"/>
              <a:buChar char="o"/>
            </a:pPr>
            <a:r>
              <a:rPr lang="en-US" sz="1300" dirty="0"/>
              <a:t>Box Connector</a:t>
            </a:r>
          </a:p>
          <a:p>
            <a:pPr marL="324041" lvl="1" indent="-324041" fontAlgn="b">
              <a:buFont typeface="Courier New" panose="02070309020205020404" pitchFamily="49" charset="0"/>
              <a:buChar char="o"/>
            </a:pPr>
            <a:r>
              <a:rPr lang="en-US" sz="1300" dirty="0"/>
              <a:t>Dropbox Connector</a:t>
            </a:r>
          </a:p>
          <a:p>
            <a:pPr marL="324041" lvl="1" indent="-324041" fontAlgn="b">
              <a:buFont typeface="Courier New" panose="02070309020205020404" pitchFamily="49" charset="0"/>
              <a:buChar char="o"/>
            </a:pPr>
            <a:r>
              <a:rPr lang="en-US" sz="1300" dirty="0"/>
              <a:t>FilesAnywhere Connector</a:t>
            </a:r>
          </a:p>
          <a:p>
            <a:pPr marL="324041" lvl="1" indent="-324041" fontAlgn="b">
              <a:buFont typeface="Courier New" panose="02070309020205020404" pitchFamily="49" charset="0"/>
              <a:buChar char="o"/>
            </a:pPr>
            <a:r>
              <a:rPr lang="en-US" sz="1300" dirty="0"/>
              <a:t>FileAssist Connector</a:t>
            </a:r>
          </a:p>
          <a:p>
            <a:pPr marL="324041" lvl="1" indent="-324041" fontAlgn="b">
              <a:buFont typeface="Courier New" panose="02070309020205020404" pitchFamily="49" charset="0"/>
              <a:buChar char="o"/>
            </a:pPr>
            <a:r>
              <a:rPr lang="en-US" sz="1300" dirty="0"/>
              <a:t>FTP Out</a:t>
            </a:r>
          </a:p>
          <a:p>
            <a:pPr marL="324041" lvl="1" indent="-324041" fontAlgn="b">
              <a:buFont typeface="Courier New" panose="02070309020205020404" pitchFamily="49" charset="0"/>
              <a:buChar char="o"/>
            </a:pPr>
            <a:r>
              <a:rPr lang="en-US" sz="1300" dirty="0"/>
              <a:t>Google Drive Connector</a:t>
            </a:r>
          </a:p>
          <a:p>
            <a:pPr marL="324041" lvl="1" indent="-324041" fontAlgn="b">
              <a:buFont typeface="Courier New" panose="02070309020205020404" pitchFamily="49" charset="0"/>
              <a:buChar char="o"/>
            </a:pPr>
            <a:r>
              <a:rPr lang="en-US" sz="1300" dirty="0"/>
              <a:t>Microsoft Exchange Connector</a:t>
            </a:r>
          </a:p>
          <a:p>
            <a:pPr marL="324041" lvl="1" indent="-324041" fontAlgn="b">
              <a:buFont typeface="Courier New" panose="02070309020205020404" pitchFamily="49" charset="0"/>
              <a:buChar char="o"/>
            </a:pPr>
            <a:r>
              <a:rPr lang="en-US" sz="1300" dirty="0"/>
              <a:t>OneDrive Connector</a:t>
            </a:r>
          </a:p>
          <a:p>
            <a:pPr marL="324041" lvl="1" indent="-324041" fontAlgn="b">
              <a:buFont typeface="Courier New" panose="02070309020205020404" pitchFamily="49" charset="0"/>
              <a:buChar char="o"/>
            </a:pPr>
            <a:r>
              <a:rPr lang="en-US" sz="1300" dirty="0"/>
              <a:t>OneDrive for Business Connector</a:t>
            </a:r>
          </a:p>
          <a:p>
            <a:pPr marL="324041" lvl="1" indent="-324041" fontAlgn="b">
              <a:buFont typeface="Courier New" panose="02070309020205020404" pitchFamily="49" charset="0"/>
              <a:buChar char="o"/>
            </a:pPr>
            <a:r>
              <a:rPr lang="en-US" sz="1300" dirty="0"/>
              <a:t>Output Folder</a:t>
            </a:r>
          </a:p>
          <a:p>
            <a:pPr marL="324041" lvl="1" indent="-324041" fontAlgn="b">
              <a:buFont typeface="Courier New" panose="02070309020205020404" pitchFamily="49" charset="0"/>
              <a:buChar char="o"/>
            </a:pPr>
            <a:r>
              <a:rPr lang="en-US" sz="1300" dirty="0"/>
              <a:t>Printer</a:t>
            </a:r>
          </a:p>
          <a:p>
            <a:pPr marL="324041" lvl="1" indent="-324041" fontAlgn="b">
              <a:buFont typeface="Courier New" panose="02070309020205020404" pitchFamily="49" charset="0"/>
              <a:buChar char="o"/>
            </a:pPr>
            <a:r>
              <a:rPr lang="en-US" sz="1300" dirty="0"/>
              <a:t>SFTP Out</a:t>
            </a:r>
          </a:p>
          <a:p>
            <a:pPr marL="324041" lvl="1" indent="-324041" fontAlgn="b">
              <a:buFont typeface="Courier New" panose="02070309020205020404" pitchFamily="49" charset="0"/>
              <a:buChar char="o"/>
            </a:pPr>
            <a:r>
              <a:rPr lang="en-US" sz="1300" dirty="0"/>
              <a:t>SharePoint Connector</a:t>
            </a:r>
          </a:p>
          <a:p>
            <a:pPr marL="324041" lvl="1" indent="-324041" fontAlgn="b">
              <a:buFont typeface="Courier New" panose="02070309020205020404" pitchFamily="49" charset="0"/>
              <a:buChar char="o"/>
            </a:pPr>
            <a:r>
              <a:rPr lang="en-US" sz="1300" dirty="0"/>
              <a:t>SharePoint Online Connector</a:t>
            </a:r>
          </a:p>
          <a:p>
            <a:pPr marL="324041" lvl="1" indent="-324041" fontAlgn="b">
              <a:buFont typeface="Courier New" panose="02070309020205020404" pitchFamily="49" charset="0"/>
              <a:buChar char="o"/>
            </a:pPr>
            <a:r>
              <a:rPr lang="en-US" sz="1300" dirty="0"/>
              <a:t>SMTP Out</a:t>
            </a:r>
          </a:p>
          <a:p>
            <a:pPr marL="324041" lvl="1" indent="-324041" fontAlgn="b">
              <a:buFont typeface="Courier New" panose="02070309020205020404" pitchFamily="49" charset="0"/>
              <a:buChar char="o"/>
            </a:pPr>
            <a:r>
              <a:rPr lang="en-US" sz="1300" dirty="0"/>
              <a:t>WebDAV Connector</a:t>
            </a:r>
          </a:p>
          <a:p>
            <a:endParaRPr lang="en-US" dirty="0"/>
          </a:p>
        </p:txBody>
      </p:sp>
      <p:pic>
        <p:nvPicPr>
          <p:cNvPr id="17" name="Picture 16">
            <a:extLst>
              <a:ext uri="{FF2B5EF4-FFF2-40B4-BE49-F238E27FC236}">
                <a16:creationId xmlns:a16="http://schemas.microsoft.com/office/drawing/2014/main" id="{B36A6853-761F-49B2-B1AD-C5482FF1BB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667" y="3491034"/>
            <a:ext cx="2765784" cy="2397535"/>
          </a:xfrm>
          <a:prstGeom prst="rect">
            <a:avLst/>
          </a:prstGeom>
        </p:spPr>
      </p:pic>
      <p:sp>
        <p:nvSpPr>
          <p:cNvPr id="8" name="TextBox 7"/>
          <p:cNvSpPr txBox="1"/>
          <p:nvPr/>
        </p:nvSpPr>
        <p:spPr>
          <a:xfrm>
            <a:off x="6991426" y="4661711"/>
            <a:ext cx="3978169" cy="1503026"/>
          </a:xfrm>
          <a:prstGeom prst="rect">
            <a:avLst/>
          </a:prstGeom>
          <a:noFill/>
          <a:ln w="19050">
            <a:solidFill>
              <a:schemeClr val="tx1"/>
            </a:solidFill>
          </a:ln>
        </p:spPr>
        <p:txBody>
          <a:bodyPr wrap="square" lIns="86411" tIns="43205" rIns="86411" bIns="43205" rtlCol="0">
            <a:spAutoFit/>
          </a:bodyPr>
          <a:lstStyle/>
          <a:p>
            <a:pPr algn="ctr"/>
            <a:r>
              <a:rPr lang="en-US" sz="2300" dirty="0">
                <a:solidFill>
                  <a:srgbClr val="0070C0"/>
                </a:solidFill>
              </a:rPr>
              <a:t>A more full featured and comprehensive workflow automation license </a:t>
            </a:r>
            <a:r>
              <a:rPr lang="en-US" sz="2300" b="1" dirty="0">
                <a:solidFill>
                  <a:srgbClr val="0070C0"/>
                </a:solidFill>
              </a:rPr>
              <a:t>with OCR!</a:t>
            </a:r>
          </a:p>
        </p:txBody>
      </p:sp>
      <p:sp>
        <p:nvSpPr>
          <p:cNvPr id="10" name="Rectangle 9">
            <a:extLst>
              <a:ext uri="{FF2B5EF4-FFF2-40B4-BE49-F238E27FC236}">
                <a16:creationId xmlns:a16="http://schemas.microsoft.com/office/drawing/2014/main" id="{4F8830F5-8440-488E-98D5-9AC47DC82E75}"/>
              </a:ext>
            </a:extLst>
          </p:cNvPr>
          <p:cNvSpPr/>
          <p:nvPr/>
        </p:nvSpPr>
        <p:spPr>
          <a:xfrm>
            <a:off x="-1" y="0"/>
            <a:ext cx="10253133"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Title 2">
            <a:extLst>
              <a:ext uri="{FF2B5EF4-FFF2-40B4-BE49-F238E27FC236}">
                <a16:creationId xmlns:a16="http://schemas.microsoft.com/office/drawing/2014/main" id="{E5EB1187-EEE7-4A3E-81E4-AC469135F59C}"/>
              </a:ext>
            </a:extLst>
          </p:cNvPr>
          <p:cNvSpPr>
            <a:spLocks noGrp="1"/>
          </p:cNvSpPr>
          <p:nvPr>
            <p:ph type="title"/>
          </p:nvPr>
        </p:nvSpPr>
        <p:spPr>
          <a:xfrm>
            <a:off x="835200" y="185912"/>
            <a:ext cx="8850663" cy="695624"/>
          </a:xfrm>
        </p:spPr>
        <p:txBody>
          <a:bodyPr>
            <a:normAutofit/>
          </a:bodyPr>
          <a:lstStyle/>
          <a:p>
            <a:r>
              <a:rPr lang="en-US" dirty="0">
                <a:solidFill>
                  <a:schemeClr val="bg1"/>
                </a:solidFill>
              </a:rPr>
              <a:t>Included with the Dispatcher Phoenix license…</a:t>
            </a:r>
          </a:p>
        </p:txBody>
      </p:sp>
      <p:sp>
        <p:nvSpPr>
          <p:cNvPr id="9" name="Slide Number Placeholder 3">
            <a:extLst>
              <a:ext uri="{FF2B5EF4-FFF2-40B4-BE49-F238E27FC236}">
                <a16:creationId xmlns:a16="http://schemas.microsoft.com/office/drawing/2014/main" id="{DD091FED-539A-6B35-5495-1D9152B12B47}"/>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4</a:t>
            </a:fld>
            <a:endParaRPr lang="en-US" dirty="0"/>
          </a:p>
        </p:txBody>
      </p:sp>
    </p:spTree>
    <p:extLst>
      <p:ext uri="{BB962C8B-B14F-4D97-AF65-F5344CB8AC3E}">
        <p14:creationId xmlns:p14="http://schemas.microsoft.com/office/powerpoint/2010/main" val="3538438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072636-299A-6C46-A669-0ADFB831C07C}" type="slidenum">
              <a:rPr lang="en-US" smtClean="0"/>
              <a:pPr/>
              <a:t>40</a:t>
            </a:fld>
            <a:endParaRPr lang="en-US" dirty="0"/>
          </a:p>
        </p:txBody>
      </p:sp>
      <p:sp>
        <p:nvSpPr>
          <p:cNvPr id="7" name="TextBox 6"/>
          <p:cNvSpPr txBox="1"/>
          <p:nvPr/>
        </p:nvSpPr>
        <p:spPr>
          <a:xfrm>
            <a:off x="561007" y="846357"/>
            <a:ext cx="9659317"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A customer needing access to more advanced workflow automation functionality can upgrade their Dispatcher Phoenix </a:t>
            </a:r>
            <a:r>
              <a:rPr lang="en-US" sz="1700" dirty="0" err="1">
                <a:latin typeface="Arial" panose="020B0604020202020204" pitchFamily="34" charset="0"/>
                <a:cs typeface="Arial" panose="020B0604020202020204" pitchFamily="34" charset="0"/>
              </a:rPr>
              <a:t>ScanTrip</a:t>
            </a:r>
            <a:r>
              <a:rPr lang="en-US" sz="1700" dirty="0">
                <a:latin typeface="Arial" panose="020B0604020202020204" pitchFamily="34" charset="0"/>
                <a:cs typeface="Arial" panose="020B0604020202020204" pitchFamily="34" charset="0"/>
              </a:rPr>
              <a:t> licenses to a full Dispatcher Phoenix base license!</a:t>
            </a:r>
          </a:p>
        </p:txBody>
      </p:sp>
      <p:sp>
        <p:nvSpPr>
          <p:cNvPr id="26" name="Rectangle 25">
            <a:extLst>
              <a:ext uri="{FF2B5EF4-FFF2-40B4-BE49-F238E27FC236}">
                <a16:creationId xmlns:a16="http://schemas.microsoft.com/office/drawing/2014/main" id="{43D65CEE-682E-4725-9303-AAC9FFB4704E}"/>
              </a:ext>
            </a:extLst>
          </p:cNvPr>
          <p:cNvSpPr/>
          <p:nvPr/>
        </p:nvSpPr>
        <p:spPr>
          <a:xfrm>
            <a:off x="-1" y="0"/>
            <a:ext cx="8434871"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7"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056072" cy="695624"/>
          </a:xfrm>
        </p:spPr>
        <p:txBody>
          <a:bodyPr>
            <a:normAutofit fontScale="90000"/>
          </a:bodyPr>
          <a:lstStyle/>
          <a:p>
            <a:r>
              <a:rPr lang="en-US" dirty="0">
                <a:solidFill>
                  <a:schemeClr val="bg1"/>
                </a:solidFill>
              </a:rPr>
              <a:t>Upgrading </a:t>
            </a:r>
            <a:r>
              <a:rPr lang="en-US" dirty="0" err="1">
                <a:solidFill>
                  <a:schemeClr val="bg1"/>
                </a:solidFill>
              </a:rPr>
              <a:t>ScanTrip</a:t>
            </a:r>
            <a:r>
              <a:rPr lang="en-US" dirty="0">
                <a:solidFill>
                  <a:schemeClr val="bg1"/>
                </a:solidFill>
              </a:rPr>
              <a:t> to Dispatcher Phoenix Base</a:t>
            </a:r>
          </a:p>
        </p:txBody>
      </p:sp>
      <p:graphicFrame>
        <p:nvGraphicFramePr>
          <p:cNvPr id="24" name="Table 23"/>
          <p:cNvGraphicFramePr>
            <a:graphicFrameLocks noGrp="1"/>
          </p:cNvGraphicFramePr>
          <p:nvPr>
            <p:extLst>
              <p:ext uri="{D42A27DB-BD31-4B8C-83A1-F6EECF244321}">
                <p14:modId xmlns:p14="http://schemas.microsoft.com/office/powerpoint/2010/main" val="4146687401"/>
              </p:ext>
            </p:extLst>
          </p:nvPr>
        </p:nvGraphicFramePr>
        <p:xfrm>
          <a:off x="6281017" y="2093972"/>
          <a:ext cx="4625108" cy="2595880"/>
        </p:xfrm>
        <a:graphic>
          <a:graphicData uri="http://schemas.openxmlformats.org/drawingml/2006/table">
            <a:tbl>
              <a:tblPr firstRow="1" bandRow="1">
                <a:tableStyleId>{93296810-A885-4BE3-A3E7-6D5BEEA58F35}</a:tableStyleId>
              </a:tblPr>
              <a:tblGrid>
                <a:gridCol w="1179738">
                  <a:extLst>
                    <a:ext uri="{9D8B030D-6E8A-4147-A177-3AD203B41FA5}">
                      <a16:colId xmlns:a16="http://schemas.microsoft.com/office/drawing/2014/main" val="20000"/>
                    </a:ext>
                  </a:extLst>
                </a:gridCol>
                <a:gridCol w="344537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Item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Description</a:t>
                      </a:r>
                    </a:p>
                  </a:txBody>
                  <a:tcPr anchor="ct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7640021911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a:t>ScanTrip</a:t>
                      </a:r>
                      <a:r>
                        <a:rPr lang="en-US" sz="1200" b="0" baseline="0" dirty="0"/>
                        <a:t> (1-49) Upgrade to Dispatcher Phoenix</a:t>
                      </a:r>
                      <a:endParaRPr lang="en-US" sz="1200" b="0" dirty="0"/>
                    </a:p>
                  </a:txBody>
                  <a:tcPr anchor="ct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7640021912</a:t>
                      </a:r>
                    </a:p>
                  </a:txBody>
                  <a:tcPr anchor="ctr"/>
                </a:tc>
                <a:tc>
                  <a:txBody>
                    <a:bodyPr/>
                    <a:lstStyle/>
                    <a:p>
                      <a:pPr marL="0" marR="0" indent="0" algn="l" defTabSz="864017" rtl="0" eaLnBrk="1" fontAlgn="auto" latinLnBrk="0" hangingPunct="1">
                        <a:lnSpc>
                          <a:spcPct val="100000"/>
                        </a:lnSpc>
                        <a:spcBef>
                          <a:spcPts val="0"/>
                        </a:spcBef>
                        <a:spcAft>
                          <a:spcPts val="0"/>
                        </a:spcAft>
                        <a:buClrTx/>
                        <a:buSzTx/>
                        <a:buFontTx/>
                        <a:buNone/>
                        <a:tabLst/>
                        <a:defRPr/>
                      </a:pPr>
                      <a:r>
                        <a:rPr lang="en-US" sz="1200" b="0" baseline="0" dirty="0" err="1"/>
                        <a:t>Scantrip</a:t>
                      </a:r>
                      <a:r>
                        <a:rPr lang="en-US" sz="1200" b="0" baseline="0" dirty="0"/>
                        <a:t> (1-49) Upgrade 1 </a:t>
                      </a:r>
                      <a:r>
                        <a:rPr lang="en-US" sz="1200" b="0" baseline="0" dirty="0" err="1"/>
                        <a:t>yr</a:t>
                      </a:r>
                      <a:r>
                        <a:rPr lang="en-US" sz="1200" b="0" baseline="0" dirty="0"/>
                        <a:t> Maintenance</a:t>
                      </a:r>
                      <a:endParaRPr lang="en-US" sz="1200" b="0" dirty="0"/>
                    </a:p>
                  </a:txBody>
                  <a:tcPr anchor="ct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7640021913</a:t>
                      </a:r>
                    </a:p>
                  </a:txBody>
                  <a:tcPr anchor="ctr"/>
                </a:tc>
                <a:tc>
                  <a:txBody>
                    <a:bodyPr/>
                    <a:lstStyle/>
                    <a:p>
                      <a:r>
                        <a:rPr lang="en-US" sz="1200" b="0" baseline="0" dirty="0" err="1"/>
                        <a:t>ScanTrip</a:t>
                      </a:r>
                      <a:r>
                        <a:rPr lang="en-US" sz="1200" b="0" baseline="0" dirty="0"/>
                        <a:t> (1-49) Upgrade </a:t>
                      </a:r>
                      <a:r>
                        <a:rPr lang="en-US" sz="1200" b="0" dirty="0"/>
                        <a:t>1 </a:t>
                      </a:r>
                      <a:r>
                        <a:rPr lang="en-US" sz="1200" b="0" dirty="0" err="1"/>
                        <a:t>yr</a:t>
                      </a:r>
                      <a:r>
                        <a:rPr lang="en-US" sz="1200" b="0" baseline="0" dirty="0"/>
                        <a:t> Gold SLA</a:t>
                      </a:r>
                      <a:endParaRPr lang="en-US" sz="1200" b="0" dirty="0"/>
                    </a:p>
                  </a:txBody>
                  <a:tcPr anchor="ct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7640021914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a:t>ScanTrip</a:t>
                      </a:r>
                      <a:r>
                        <a:rPr lang="en-US" sz="1200" b="0" baseline="0" dirty="0"/>
                        <a:t> (50+) Upgrade to Dispatcher Phoenix</a:t>
                      </a:r>
                      <a:endParaRPr lang="en-US" sz="1200" b="0" dirty="0"/>
                    </a:p>
                  </a:txBody>
                  <a:tcPr anchor="ct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7640021915</a:t>
                      </a:r>
                    </a:p>
                  </a:txBody>
                  <a:tcPr anchor="ctr"/>
                </a:tc>
                <a:tc>
                  <a:txBody>
                    <a:bodyPr/>
                    <a:lstStyle/>
                    <a:p>
                      <a:r>
                        <a:rPr lang="en-US" sz="1200" b="0" dirty="0" err="1"/>
                        <a:t>ScanTrip</a:t>
                      </a:r>
                      <a:r>
                        <a:rPr lang="en-US" sz="1200" b="0" dirty="0"/>
                        <a:t> (50+) Upgrade</a:t>
                      </a:r>
                      <a:r>
                        <a:rPr lang="en-US" sz="1200" b="0" baseline="0" dirty="0"/>
                        <a:t> 1 </a:t>
                      </a:r>
                      <a:r>
                        <a:rPr lang="en-US" sz="1200" b="0" baseline="0" dirty="0" err="1"/>
                        <a:t>yr</a:t>
                      </a:r>
                      <a:r>
                        <a:rPr lang="en-US" sz="1200" b="0" baseline="0" dirty="0"/>
                        <a:t> Maintenance</a:t>
                      </a:r>
                      <a:endParaRPr lang="en-US" sz="1200" b="0" dirty="0"/>
                    </a:p>
                  </a:txBody>
                  <a:tcPr anchor="ct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7640021916</a:t>
                      </a:r>
                    </a:p>
                  </a:txBody>
                  <a:tcPr anchor="ctr"/>
                </a:tc>
                <a:tc>
                  <a:txBody>
                    <a:bodyPr/>
                    <a:lstStyle/>
                    <a:p>
                      <a:r>
                        <a:rPr lang="en-US" sz="1200" b="0" baseline="0" dirty="0" err="1"/>
                        <a:t>ScanTrip</a:t>
                      </a:r>
                      <a:r>
                        <a:rPr lang="en-US" sz="1200" b="0" baseline="0" dirty="0"/>
                        <a:t> (50+) Upgrade </a:t>
                      </a:r>
                      <a:r>
                        <a:rPr lang="en-US" sz="1200" b="0" dirty="0"/>
                        <a:t>1 </a:t>
                      </a:r>
                      <a:r>
                        <a:rPr lang="en-US" sz="1200" b="0" dirty="0" err="1"/>
                        <a:t>yr</a:t>
                      </a:r>
                      <a:r>
                        <a:rPr lang="en-US" sz="1200" b="0" baseline="0" dirty="0"/>
                        <a:t> Gold SLA </a:t>
                      </a:r>
                      <a:endParaRPr lang="en-US" sz="1200" b="0" dirty="0"/>
                    </a:p>
                  </a:txBody>
                  <a:tcPr anchor="ctr"/>
                </a:tc>
                <a:extLst>
                  <a:ext uri="{0D108BD9-81ED-4DB2-BD59-A6C34878D82A}">
                    <a16:rowId xmlns:a16="http://schemas.microsoft.com/office/drawing/2014/main" val="10006"/>
                  </a:ext>
                </a:extLst>
              </a:tr>
            </a:tbl>
          </a:graphicData>
        </a:graphic>
      </p:graphicFrame>
      <p:sp>
        <p:nvSpPr>
          <p:cNvPr id="2" name="TextBox 1"/>
          <p:cNvSpPr txBox="1"/>
          <p:nvPr/>
        </p:nvSpPr>
        <p:spPr>
          <a:xfrm>
            <a:off x="561006" y="1762125"/>
            <a:ext cx="5515943" cy="4247317"/>
          </a:xfrm>
          <a:prstGeom prst="rect">
            <a:avLst/>
          </a:prstGeom>
          <a:noFill/>
        </p:spPr>
        <p:txBody>
          <a:bodyPr wrap="square" rtlCol="0">
            <a:spAutoFit/>
          </a:bodyPr>
          <a:lstStyle/>
          <a:p>
            <a:r>
              <a:rPr lang="en-US" sz="1600" dirty="0"/>
              <a:t>When ordering please note the following:</a:t>
            </a:r>
          </a:p>
          <a:p>
            <a:endParaRPr lang="en-US" sz="1600" dirty="0"/>
          </a:p>
          <a:p>
            <a:pPr marL="285750" indent="-285750">
              <a:buFont typeface="Arial" panose="020B0604020202020204" pitchFamily="34" charset="0"/>
              <a:buChar char="•"/>
            </a:pPr>
            <a:r>
              <a:rPr lang="en-US" sz="1600" dirty="0"/>
              <a:t>Software maintenance must be active in order to upgrade.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All existing </a:t>
            </a:r>
            <a:r>
              <a:rPr lang="en-US" sz="1600" dirty="0" err="1"/>
              <a:t>ScanTrip</a:t>
            </a:r>
            <a:r>
              <a:rPr lang="en-US" sz="1600" dirty="0"/>
              <a:t> licenses must be upgraded to Dispatcher Phoenix and software maintenance must be included for every active input.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The same amount of software maintenance must be ordered for all active inputs. </a:t>
            </a:r>
            <a:br>
              <a:rPr lang="en-US" sz="1600" dirty="0"/>
            </a:br>
            <a:endParaRPr lang="en-US" sz="1600" dirty="0"/>
          </a:p>
          <a:p>
            <a:pPr marL="285750" indent="-285750">
              <a:buFont typeface="Arial" panose="020B0604020202020204" pitchFamily="34" charset="0"/>
              <a:buChar char="•"/>
            </a:pPr>
            <a:r>
              <a:rPr lang="en-US" sz="1600" dirty="0"/>
              <a:t>If needed, a co-term will be completed as part of the upgrade process when current maintenance expiration dates do not match. Professional services fees may apply.</a:t>
            </a:r>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35187250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Dispatcher Phoenix Release2Me +</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41</a:t>
            </a:fld>
            <a:endParaRPr lang="en-US" dirty="0"/>
          </a:p>
        </p:txBody>
      </p:sp>
      <p:sp>
        <p:nvSpPr>
          <p:cNvPr id="6" name="Text Placeholder 5">
            <a:extLst>
              <a:ext uri="{FF2B5EF4-FFF2-40B4-BE49-F238E27FC236}">
                <a16:creationId xmlns:a16="http://schemas.microsoft.com/office/drawing/2014/main" id="{982B6679-ECE6-4C91-81A5-FA468C735F85}"/>
              </a:ext>
            </a:extLst>
          </p:cNvPr>
          <p:cNvSpPr>
            <a:spLocks noGrp="1"/>
          </p:cNvSpPr>
          <p:nvPr>
            <p:ph type="body" sz="quarter" idx="14"/>
          </p:nvPr>
        </p:nvSpPr>
        <p:spPr/>
        <p:txBody>
          <a:bodyPr/>
          <a:lstStyle/>
          <a:p>
            <a:r>
              <a:rPr lang="en-US" dirty="0"/>
              <a:t>For Secure Print Release and Scanning</a:t>
            </a:r>
          </a:p>
        </p:txBody>
      </p:sp>
      <p:pic>
        <p:nvPicPr>
          <p:cNvPr id="7" name="Picture 6">
            <a:extLst>
              <a:ext uri="{FF2B5EF4-FFF2-40B4-BE49-F238E27FC236}">
                <a16:creationId xmlns:a16="http://schemas.microsoft.com/office/drawing/2014/main" id="{C635B72F-E79A-48B7-A244-FD8A80334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1304749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noGrp="1"/>
          </p:cNvSpPr>
          <p:nvPr>
            <p:ph idx="1"/>
          </p:nvPr>
        </p:nvSpPr>
        <p:spPr>
          <a:xfrm>
            <a:off x="717526" y="969088"/>
            <a:ext cx="9115583" cy="812530"/>
          </a:xfrm>
          <a:prstGeom prst="rect">
            <a:avLst/>
          </a:prstGeom>
          <a:noFill/>
        </p:spPr>
        <p:txBody>
          <a:bodyPr wrap="square" rtlCol="0">
            <a:spAutoFit/>
          </a:bodyPr>
          <a:lstStyle/>
          <a:p>
            <a:pPr marL="0" indent="0">
              <a:buNone/>
            </a:pPr>
            <a:r>
              <a:rPr lang="en-US" sz="1800" dirty="0"/>
              <a:t>Release2Me+ provides a cost-effective, powerful, easy-to-use solution for secure print release and scan-to-cloud workflows.</a:t>
            </a:r>
            <a:br>
              <a:rPr lang="en-US" sz="1800" dirty="0"/>
            </a:br>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63829762"/>
              </p:ext>
            </p:extLst>
          </p:nvPr>
        </p:nvGraphicFramePr>
        <p:xfrm>
          <a:off x="706014" y="1831046"/>
          <a:ext cx="8443782" cy="4398304"/>
        </p:xfrm>
        <a:graphic>
          <a:graphicData uri="http://schemas.openxmlformats.org/drawingml/2006/table">
            <a:tbl>
              <a:tblPr firstRow="1" bandRow="1">
                <a:tableStyleId>{93296810-A885-4BE3-A3E7-6D5BEEA58F35}</a:tableStyleId>
              </a:tblPr>
              <a:tblGrid>
                <a:gridCol w="2619632">
                  <a:extLst>
                    <a:ext uri="{9D8B030D-6E8A-4147-A177-3AD203B41FA5}">
                      <a16:colId xmlns:a16="http://schemas.microsoft.com/office/drawing/2014/main" val="20000"/>
                    </a:ext>
                  </a:extLst>
                </a:gridCol>
                <a:gridCol w="3009556">
                  <a:extLst>
                    <a:ext uri="{9D8B030D-6E8A-4147-A177-3AD203B41FA5}">
                      <a16:colId xmlns:a16="http://schemas.microsoft.com/office/drawing/2014/main" val="20002"/>
                    </a:ext>
                  </a:extLst>
                </a:gridCol>
                <a:gridCol w="2814594">
                  <a:extLst>
                    <a:ext uri="{9D8B030D-6E8A-4147-A177-3AD203B41FA5}">
                      <a16:colId xmlns:a16="http://schemas.microsoft.com/office/drawing/2014/main" val="20001"/>
                    </a:ext>
                  </a:extLst>
                </a:gridCol>
              </a:tblGrid>
              <a:tr h="398120">
                <a:tc>
                  <a:txBody>
                    <a:bodyPr/>
                    <a:lstStyle/>
                    <a:p>
                      <a:r>
                        <a:rPr lang="en-US" sz="1400" dirty="0"/>
                        <a:t>Release2Me+ Configuration</a:t>
                      </a:r>
                    </a:p>
                  </a:txBody>
                  <a:tcPr marL="115205" marR="115205" marT="57602" marB="57602" anchor="ctr"/>
                </a:tc>
                <a:tc>
                  <a:txBody>
                    <a:bodyPr/>
                    <a:lstStyle/>
                    <a:p>
                      <a:r>
                        <a:rPr lang="en-US" sz="1400" dirty="0"/>
                        <a:t>Document Processing Functions</a:t>
                      </a:r>
                    </a:p>
                  </a:txBody>
                  <a:tcPr marL="115205" marR="115205" marT="57602" marB="57602" anchor="ctr"/>
                </a:tc>
                <a:tc>
                  <a:txBody>
                    <a:bodyPr/>
                    <a:lstStyle/>
                    <a:p>
                      <a:r>
                        <a:rPr lang="en-US" sz="1400" dirty="0"/>
                        <a:t>Input</a:t>
                      </a:r>
                      <a:r>
                        <a:rPr lang="en-US" sz="1400" baseline="0" dirty="0"/>
                        <a:t> &amp; Output Capabilities </a:t>
                      </a:r>
                      <a:endParaRPr lang="en-US" sz="1400" dirty="0"/>
                    </a:p>
                  </a:txBody>
                  <a:tcPr marL="115205" marR="115205" marT="57602" marB="57602" anchor="ctr"/>
                </a:tc>
                <a:extLst>
                  <a:ext uri="{0D108BD9-81ED-4DB2-BD59-A6C34878D82A}">
                    <a16:rowId xmlns:a16="http://schemas.microsoft.com/office/drawing/2014/main" val="10000"/>
                  </a:ext>
                </a:extLst>
              </a:tr>
              <a:tr h="347335">
                <a:tc>
                  <a:txBody>
                    <a:bodyPr/>
                    <a:lstStyle/>
                    <a:p>
                      <a:r>
                        <a:rPr lang="en-US" sz="1300" dirty="0"/>
                        <a:t>Release2Me Secure Print Release</a:t>
                      </a:r>
                    </a:p>
                  </a:txBody>
                  <a:tcPr marL="115205" marR="115205" marT="57602" marB="57602" anchor="ctr"/>
                </a:tc>
                <a:tc>
                  <a:txBody>
                    <a:bodyPr/>
                    <a:lstStyle/>
                    <a:p>
                      <a:r>
                        <a:rPr lang="en-US" sz="1300" dirty="0"/>
                        <a:t>Rename</a:t>
                      </a:r>
                    </a:p>
                  </a:txBody>
                  <a:tcPr marL="115205" marR="115205" marT="57602" marB="57602" anchor="ctr"/>
                </a:tc>
                <a:tc>
                  <a:txBody>
                    <a:bodyPr/>
                    <a:lstStyle/>
                    <a:p>
                      <a:r>
                        <a:rPr lang="en-US" sz="1300" dirty="0"/>
                        <a:t>LPR In</a:t>
                      </a:r>
                    </a:p>
                  </a:txBody>
                  <a:tcPr marL="115205" marR="115205" marT="57602" marB="57602" anchor="ctr"/>
                </a:tc>
                <a:extLst>
                  <a:ext uri="{0D108BD9-81ED-4DB2-BD59-A6C34878D82A}">
                    <a16:rowId xmlns:a16="http://schemas.microsoft.com/office/drawing/2014/main" val="3808367914"/>
                  </a:ext>
                </a:extLst>
              </a:tr>
              <a:tr h="347335">
                <a:tc>
                  <a:txBody>
                    <a:bodyPr/>
                    <a:lstStyle/>
                    <a:p>
                      <a:r>
                        <a:rPr lang="en-US" sz="1300" dirty="0"/>
                        <a:t>Release2Me Print Reporting</a:t>
                      </a:r>
                    </a:p>
                  </a:txBody>
                  <a:tcPr marL="115205" marR="115205" marT="57602" marB="57602" anchor="ctr"/>
                </a:tc>
                <a:tc>
                  <a:txBody>
                    <a:bodyPr/>
                    <a:lstStyle/>
                    <a:p>
                      <a:r>
                        <a:rPr lang="en-US" sz="1300" dirty="0"/>
                        <a:t>Advanced</a:t>
                      </a:r>
                      <a:r>
                        <a:rPr lang="en-US" sz="1300" baseline="0" dirty="0"/>
                        <a:t> OCR</a:t>
                      </a:r>
                      <a:endParaRPr lang="en-US" sz="1300" dirty="0"/>
                    </a:p>
                  </a:txBody>
                  <a:tcPr marL="115205" marR="115205" marT="57602" marB="57602" anchor="ctr"/>
                </a:tc>
                <a:tc>
                  <a:txBody>
                    <a:bodyPr/>
                    <a:lstStyle/>
                    <a:p>
                      <a:r>
                        <a:rPr lang="en-US" sz="1300" dirty="0"/>
                        <a:t>MFP Panel</a:t>
                      </a:r>
                    </a:p>
                  </a:txBody>
                  <a:tcPr marL="115205" marR="115205" marT="57602" marB="57602" anchor="ctr"/>
                </a:tc>
                <a:extLst>
                  <a:ext uri="{0D108BD9-81ED-4DB2-BD59-A6C34878D82A}">
                    <a16:rowId xmlns:a16="http://schemas.microsoft.com/office/drawing/2014/main" val="119308688"/>
                  </a:ext>
                </a:extLst>
              </a:tr>
              <a:tr h="347335">
                <a:tc>
                  <a:txBody>
                    <a:bodyPr/>
                    <a:lstStyle/>
                    <a:p>
                      <a:r>
                        <a:rPr lang="en-US" sz="1300" dirty="0"/>
                        <a:t>Release2Me Print Delegation</a:t>
                      </a:r>
                    </a:p>
                  </a:txBody>
                  <a:tcPr marL="115205" marR="115205" marT="57602" marB="57602" anchor="ctr"/>
                </a:tc>
                <a:tc>
                  <a:txBody>
                    <a:bodyPr/>
                    <a:lstStyle/>
                    <a:p>
                      <a:r>
                        <a:rPr lang="en-US" sz="1300" dirty="0"/>
                        <a:t>Metadata to File</a:t>
                      </a:r>
                    </a:p>
                  </a:txBody>
                  <a:tcPr marL="115205" marR="115205" marT="57602" marB="57602" anchor="ctr"/>
                </a:tc>
                <a:tc>
                  <a:txBody>
                    <a:bodyPr/>
                    <a:lstStyle/>
                    <a:p>
                      <a:r>
                        <a:rPr lang="en-US" sz="1300" dirty="0"/>
                        <a:t>Web Capture</a:t>
                      </a:r>
                    </a:p>
                  </a:txBody>
                  <a:tcPr marL="115205" marR="115205" marT="57602" marB="57602" anchor="ctr"/>
                </a:tc>
                <a:extLst>
                  <a:ext uri="{0D108BD9-81ED-4DB2-BD59-A6C34878D82A}">
                    <a16:rowId xmlns:a16="http://schemas.microsoft.com/office/drawing/2014/main" val="777681288"/>
                  </a:ext>
                </a:extLst>
              </a:tr>
              <a:tr h="347335">
                <a:tc>
                  <a:txBody>
                    <a:bodyPr/>
                    <a:lstStyle/>
                    <a:p>
                      <a:r>
                        <a:rPr lang="en-US" sz="1300" dirty="0"/>
                        <a:t>Release2Me System Workflow</a:t>
                      </a:r>
                    </a:p>
                  </a:txBody>
                  <a:tcPr marL="115205" marR="115205" marT="57602" marB="57602" anchor="ctr"/>
                </a:tc>
                <a:tc>
                  <a:txBody>
                    <a:bodyPr/>
                    <a:lstStyle/>
                    <a:p>
                      <a:r>
                        <a:rPr lang="en-US" sz="1300" dirty="0"/>
                        <a:t>Metadata Route</a:t>
                      </a:r>
                    </a:p>
                  </a:txBody>
                  <a:tcPr marL="115205" marR="115205" marT="57602" marB="57602" anchor="ctr"/>
                </a:tc>
                <a:tc>
                  <a:txBody>
                    <a:bodyPr/>
                    <a:lstStyle/>
                    <a:p>
                      <a:r>
                        <a:rPr lang="en-US" sz="1300" dirty="0"/>
                        <a:t>Cloud Connectors</a:t>
                      </a:r>
                    </a:p>
                  </a:txBody>
                  <a:tcPr marL="115205" marR="115205" marT="57602" marB="57602" anchor="ctr"/>
                </a:tc>
                <a:extLst>
                  <a:ext uri="{0D108BD9-81ED-4DB2-BD59-A6C34878D82A}">
                    <a16:rowId xmlns:a16="http://schemas.microsoft.com/office/drawing/2014/main" val="2866592023"/>
                  </a:ext>
                </a:extLst>
              </a:tr>
              <a:tr h="347335">
                <a:tc>
                  <a:txBody>
                    <a:bodyPr/>
                    <a:lstStyle/>
                    <a:p>
                      <a:r>
                        <a:rPr lang="en-US" sz="1300" dirty="0"/>
                        <a:t>Client Application</a:t>
                      </a:r>
                    </a:p>
                  </a:txBody>
                  <a:tcPr marL="115205" marR="115205" marT="57602" marB="57602" anchor="ctr"/>
                </a:tc>
                <a:tc>
                  <a:txBody>
                    <a:bodyPr/>
                    <a:lstStyle/>
                    <a:p>
                      <a:pPr marL="0" marR="0" lvl="0" indent="0" algn="l" defTabSz="864017" rtl="0" eaLnBrk="1" fontAlgn="auto" latinLnBrk="0" hangingPunct="1">
                        <a:lnSpc>
                          <a:spcPct val="100000"/>
                        </a:lnSpc>
                        <a:spcBef>
                          <a:spcPts val="0"/>
                        </a:spcBef>
                        <a:spcAft>
                          <a:spcPts val="0"/>
                        </a:spcAft>
                        <a:buClrTx/>
                        <a:buSzTx/>
                        <a:buFontTx/>
                        <a:buNone/>
                        <a:tabLst/>
                        <a:defRPr/>
                      </a:pPr>
                      <a:r>
                        <a:rPr lang="en-US" sz="1300" dirty="0"/>
                        <a:t>Release2Me</a:t>
                      </a:r>
                    </a:p>
                  </a:txBody>
                  <a:tcPr marL="115205" marR="115205" marT="57602" marB="57602" anchor="ctr"/>
                </a:tc>
                <a:tc>
                  <a:txBody>
                    <a:bodyPr/>
                    <a:lstStyle/>
                    <a:p>
                      <a:r>
                        <a:rPr lang="en-US" sz="1300" dirty="0"/>
                        <a:t>Output Folder</a:t>
                      </a:r>
                    </a:p>
                  </a:txBody>
                  <a:tcPr marL="115205" marR="115205" marT="57602" marB="57602" anchor="ctr"/>
                </a:tc>
                <a:extLst>
                  <a:ext uri="{0D108BD9-81ED-4DB2-BD59-A6C34878D82A}">
                    <a16:rowId xmlns:a16="http://schemas.microsoft.com/office/drawing/2014/main" val="2054931319"/>
                  </a:ext>
                </a:extLst>
              </a:tr>
              <a:tr h="347335">
                <a:tc>
                  <a:txBody>
                    <a:bodyPr/>
                    <a:lstStyle/>
                    <a:p>
                      <a:r>
                        <a:rPr lang="en-US" sz="1300" dirty="0"/>
                        <a:t>Workflow</a:t>
                      </a:r>
                      <a:r>
                        <a:rPr lang="en-US" sz="1300" baseline="0" dirty="0"/>
                        <a:t> Builder Tool</a:t>
                      </a:r>
                      <a:endParaRPr lang="en-US" sz="1300" dirty="0"/>
                    </a:p>
                  </a:txBody>
                  <a:tcPr marL="115205" marR="115205" marT="57602" marB="57602" anchor="ctr"/>
                </a:tc>
                <a:tc>
                  <a:txBody>
                    <a:bodyPr/>
                    <a:lstStyle/>
                    <a:p>
                      <a:endParaRPr lang="en-US" sz="1300" dirty="0"/>
                    </a:p>
                  </a:txBody>
                  <a:tcPr marL="115205" marR="115205" marT="57602" marB="57602" anchor="ctr"/>
                </a:tc>
                <a:tc>
                  <a:txBody>
                    <a:bodyPr/>
                    <a:lstStyle/>
                    <a:p>
                      <a:r>
                        <a:rPr lang="en-US" sz="1300" dirty="0"/>
                        <a:t>SMTP Out</a:t>
                      </a:r>
                    </a:p>
                  </a:txBody>
                  <a:tcPr marL="115205" marR="115205" marT="57602" marB="57602" anchor="ctr"/>
                </a:tc>
                <a:extLst>
                  <a:ext uri="{0D108BD9-81ED-4DB2-BD59-A6C34878D82A}">
                    <a16:rowId xmlns:a16="http://schemas.microsoft.com/office/drawing/2014/main" val="10001"/>
                  </a:ext>
                </a:extLst>
              </a:tr>
              <a:tr h="362725">
                <a:tc>
                  <a:txBody>
                    <a:bodyPr/>
                    <a:lstStyle/>
                    <a:p>
                      <a:r>
                        <a:rPr lang="en-US" sz="1300" dirty="0"/>
                        <a:t>LiveFlo</a:t>
                      </a:r>
                      <a:r>
                        <a:rPr lang="en-US" sz="1300" baseline="0" dirty="0"/>
                        <a:t> Technology</a:t>
                      </a:r>
                      <a:endParaRPr lang="en-US" sz="1300" dirty="0"/>
                    </a:p>
                  </a:txBody>
                  <a:tcPr marL="115205" marR="115205" marT="57602" marB="57602" anchor="ctr"/>
                </a:tc>
                <a:tc>
                  <a:txBody>
                    <a:bodyPr/>
                    <a:lstStyle/>
                    <a:p>
                      <a:endParaRPr lang="en-US" sz="1300" dirty="0"/>
                    </a:p>
                  </a:txBody>
                  <a:tcPr marL="115205" marR="115205" marT="57602" marB="57602" anchor="ctr"/>
                </a:tc>
                <a:tc>
                  <a:txBody>
                    <a:bodyPr/>
                    <a:lstStyle/>
                    <a:p>
                      <a:r>
                        <a:rPr lang="en-US" sz="1300" dirty="0"/>
                        <a:t>MS Exchange Connector</a:t>
                      </a:r>
                    </a:p>
                  </a:txBody>
                  <a:tcPr marL="115205" marR="115205" marT="57602" marB="57602" anchor="ctr"/>
                </a:tc>
                <a:extLst>
                  <a:ext uri="{0D108BD9-81ED-4DB2-BD59-A6C34878D82A}">
                    <a16:rowId xmlns:a16="http://schemas.microsoft.com/office/drawing/2014/main" val="10002"/>
                  </a:ext>
                </a:extLst>
              </a:tr>
              <a:tr h="347335">
                <a:tc>
                  <a:txBody>
                    <a:bodyPr/>
                    <a:lstStyle/>
                    <a:p>
                      <a:r>
                        <a:rPr lang="en-US" sz="1300" dirty="0"/>
                        <a:t>Dispatcher Phoenix Web</a:t>
                      </a:r>
                    </a:p>
                  </a:txBody>
                  <a:tcPr marL="115205" marR="115205" marT="57602" marB="57602" anchor="ctr"/>
                </a:tc>
                <a:tc>
                  <a:txBody>
                    <a:bodyPr/>
                    <a:lstStyle/>
                    <a:p>
                      <a:endParaRPr lang="en-US" sz="1300" dirty="0"/>
                    </a:p>
                  </a:txBody>
                  <a:tcPr marL="115205" marR="115205" marT="57602" marB="57602" anchor="ctr"/>
                </a:tc>
                <a:tc>
                  <a:txBody>
                    <a:bodyPr/>
                    <a:lstStyle/>
                    <a:p>
                      <a:endParaRPr lang="en-US" sz="1300" dirty="0"/>
                    </a:p>
                  </a:txBody>
                  <a:tcPr marL="115205" marR="115205" marT="57602" marB="57602" anchor="ctr"/>
                </a:tc>
                <a:extLst>
                  <a:ext uri="{0D108BD9-81ED-4DB2-BD59-A6C34878D82A}">
                    <a16:rowId xmlns:a16="http://schemas.microsoft.com/office/drawing/2014/main" val="10003"/>
                  </a:ext>
                </a:extLst>
              </a:tr>
              <a:tr h="347335">
                <a:tc>
                  <a:txBody>
                    <a:bodyPr/>
                    <a:lstStyle/>
                    <a:p>
                      <a:r>
                        <a:rPr lang="en-US" sz="1300" dirty="0"/>
                        <a:t>Workflow</a:t>
                      </a:r>
                      <a:r>
                        <a:rPr lang="en-US" sz="1300" baseline="0" dirty="0"/>
                        <a:t> Scheduler</a:t>
                      </a:r>
                      <a:endParaRPr lang="en-US" sz="1300" dirty="0"/>
                    </a:p>
                  </a:txBody>
                  <a:tcPr marL="115205" marR="115205" marT="57602" marB="57602" anchor="ctr"/>
                </a:tc>
                <a:tc>
                  <a:txBody>
                    <a:bodyPr/>
                    <a:lstStyle/>
                    <a:p>
                      <a:endParaRPr lang="en-US" sz="1300" dirty="0"/>
                    </a:p>
                  </a:txBody>
                  <a:tcPr marL="115205" marR="115205" marT="57602" marB="57602" anchor="ctr"/>
                </a:tc>
                <a:tc>
                  <a:txBody>
                    <a:bodyPr/>
                    <a:lstStyle/>
                    <a:p>
                      <a:endParaRPr lang="en-US" sz="1300" dirty="0"/>
                    </a:p>
                  </a:txBody>
                  <a:tcPr marL="115205" marR="115205" marT="57602" marB="57602" anchor="ctr"/>
                </a:tc>
                <a:extLst>
                  <a:ext uri="{0D108BD9-81ED-4DB2-BD59-A6C34878D82A}">
                    <a16:rowId xmlns:a16="http://schemas.microsoft.com/office/drawing/2014/main" val="1316064368"/>
                  </a:ext>
                </a:extLst>
              </a:tr>
              <a:tr h="347335">
                <a:tc>
                  <a:txBody>
                    <a:bodyPr/>
                    <a:lstStyle/>
                    <a:p>
                      <a:pPr marL="0" marR="0" indent="0" algn="l" defTabSz="864017" rtl="0" eaLnBrk="1" fontAlgn="auto" latinLnBrk="0" hangingPunct="1">
                        <a:lnSpc>
                          <a:spcPct val="100000"/>
                        </a:lnSpc>
                        <a:spcBef>
                          <a:spcPts val="0"/>
                        </a:spcBef>
                        <a:spcAft>
                          <a:spcPts val="0"/>
                        </a:spcAft>
                        <a:buClrTx/>
                        <a:buSzTx/>
                        <a:buFontTx/>
                        <a:buNone/>
                        <a:tabLst/>
                        <a:defRPr/>
                      </a:pPr>
                      <a:r>
                        <a:rPr lang="en-US" sz="1300" dirty="0"/>
                        <a:t>Sample Workflows</a:t>
                      </a:r>
                    </a:p>
                  </a:txBody>
                  <a:tcPr marL="115205" marR="115205" marT="57602" marB="57602" anchor="ctr"/>
                </a:tc>
                <a:tc>
                  <a:txBody>
                    <a:bodyPr/>
                    <a:lstStyle/>
                    <a:p>
                      <a:endParaRPr lang="en-US" sz="1300" dirty="0"/>
                    </a:p>
                  </a:txBody>
                  <a:tcPr marL="115205" marR="115205" marT="57602" marB="57602" anchor="ctr"/>
                </a:tc>
                <a:tc>
                  <a:txBody>
                    <a:bodyPr/>
                    <a:lstStyle/>
                    <a:p>
                      <a:endParaRPr lang="en-US" sz="1300" dirty="0"/>
                    </a:p>
                  </a:txBody>
                  <a:tcPr marL="115205" marR="115205" marT="57602" marB="57602" anchor="ctr"/>
                </a:tc>
                <a:extLst>
                  <a:ext uri="{0D108BD9-81ED-4DB2-BD59-A6C34878D82A}">
                    <a16:rowId xmlns:a16="http://schemas.microsoft.com/office/drawing/2014/main" val="10004"/>
                  </a:ext>
                </a:extLst>
              </a:tr>
              <a:tr h="347335">
                <a:tc>
                  <a:txBody>
                    <a:bodyPr/>
                    <a:lstStyle/>
                    <a:p>
                      <a:r>
                        <a:rPr lang="en-US" sz="1300" dirty="0"/>
                        <a:t>Integrated</a:t>
                      </a:r>
                      <a:r>
                        <a:rPr lang="en-US" sz="1300" baseline="0" dirty="0"/>
                        <a:t> </a:t>
                      </a:r>
                      <a:r>
                        <a:rPr lang="en-US" sz="1300" dirty="0"/>
                        <a:t>MFP Simulator</a:t>
                      </a:r>
                    </a:p>
                  </a:txBody>
                  <a:tcPr marL="115205" marR="115205" marT="57602" marB="57602" anchor="ctr"/>
                </a:tc>
                <a:tc>
                  <a:txBody>
                    <a:bodyPr/>
                    <a:lstStyle/>
                    <a:p>
                      <a:endParaRPr lang="en-US" sz="1300" dirty="0"/>
                    </a:p>
                  </a:txBody>
                  <a:tcPr marL="115205" marR="115205" marT="57602" marB="57602" anchor="ctr"/>
                </a:tc>
                <a:tc>
                  <a:txBody>
                    <a:bodyPr/>
                    <a:lstStyle/>
                    <a:p>
                      <a:endParaRPr lang="en-US" sz="1300" dirty="0"/>
                    </a:p>
                  </a:txBody>
                  <a:tcPr marL="115205" marR="115205" marT="57602" marB="57602" anchor="ctr"/>
                </a:tc>
                <a:extLst>
                  <a:ext uri="{0D108BD9-81ED-4DB2-BD59-A6C34878D82A}">
                    <a16:rowId xmlns:a16="http://schemas.microsoft.com/office/drawing/2014/main" val="10005"/>
                  </a:ext>
                </a:extLst>
              </a:tr>
            </a:tbl>
          </a:graphicData>
        </a:graphic>
      </p:graphicFrame>
      <p:sp>
        <p:nvSpPr>
          <p:cNvPr id="9" name="Rectangular Callout 8"/>
          <p:cNvSpPr/>
          <p:nvPr/>
        </p:nvSpPr>
        <p:spPr>
          <a:xfrm rot="5400000">
            <a:off x="8552958" y="2688894"/>
            <a:ext cx="3308599" cy="1954809"/>
          </a:xfrm>
          <a:prstGeom prst="wedgeRectCallout">
            <a:avLst>
              <a:gd name="adj1" fmla="val -428"/>
              <a:gd name="adj2" fmla="val 111410"/>
            </a:avLst>
          </a:prstGeom>
          <a:effectLst>
            <a:outerShdw blurRad="50800" dist="38100" dir="5400000" algn="t"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2" name="TextBox 11"/>
          <p:cNvSpPr txBox="1"/>
          <p:nvPr/>
        </p:nvSpPr>
        <p:spPr>
          <a:xfrm>
            <a:off x="9229853" y="2112821"/>
            <a:ext cx="2041451" cy="3308598"/>
          </a:xfrm>
          <a:prstGeom prst="rect">
            <a:avLst/>
          </a:prstGeom>
          <a:noFill/>
        </p:spPr>
        <p:txBody>
          <a:bodyPr wrap="square" rtlCol="0">
            <a:spAutoFit/>
          </a:bodyPr>
          <a:lstStyle/>
          <a:p>
            <a:r>
              <a:rPr lang="en-US" sz="1100" dirty="0"/>
              <a:t>Dispatcher Phoenix Release2Me+ includes a variety of connectors to popular document management systems and cloud storage applications including:</a:t>
            </a:r>
            <a:br>
              <a:rPr lang="en-US" sz="1100" dirty="0"/>
            </a:br>
            <a:endParaRPr lang="en-US" sz="1100" dirty="0"/>
          </a:p>
          <a:p>
            <a:pPr marL="285750" indent="-285750">
              <a:buFont typeface="Arial" panose="020B0604020202020204" pitchFamily="34" charset="0"/>
              <a:buChar char="•"/>
            </a:pPr>
            <a:r>
              <a:rPr lang="en-US" sz="1100" dirty="0"/>
              <a:t>Box </a:t>
            </a:r>
          </a:p>
          <a:p>
            <a:pPr marL="285750" indent="-285750">
              <a:buFont typeface="Arial" panose="020B0604020202020204" pitchFamily="34" charset="0"/>
              <a:buChar char="•"/>
            </a:pPr>
            <a:r>
              <a:rPr lang="en-US" sz="1100" dirty="0"/>
              <a:t>Dropbox </a:t>
            </a:r>
          </a:p>
          <a:p>
            <a:pPr marL="285750" indent="-285750">
              <a:buFont typeface="Arial" panose="020B0604020202020204" pitchFamily="34" charset="0"/>
              <a:buChar char="•"/>
            </a:pPr>
            <a:r>
              <a:rPr lang="en-US" sz="1100" dirty="0"/>
              <a:t>FilesAnywhere </a:t>
            </a:r>
          </a:p>
          <a:p>
            <a:pPr marL="285750" indent="-285750">
              <a:buFont typeface="Arial" panose="020B0604020202020204" pitchFamily="34" charset="0"/>
              <a:buChar char="•"/>
            </a:pPr>
            <a:r>
              <a:rPr lang="en-US" sz="1100" dirty="0"/>
              <a:t>FileAssist</a:t>
            </a:r>
          </a:p>
          <a:p>
            <a:pPr marL="285750" indent="-285750">
              <a:buFont typeface="Arial" panose="020B0604020202020204" pitchFamily="34" charset="0"/>
              <a:buChar char="•"/>
            </a:pPr>
            <a:r>
              <a:rPr lang="en-US" sz="1100" dirty="0"/>
              <a:t>Google Drive </a:t>
            </a:r>
          </a:p>
          <a:p>
            <a:pPr marL="285750" indent="-285750">
              <a:buFont typeface="Arial" panose="020B0604020202020204" pitchFamily="34" charset="0"/>
              <a:buChar char="•"/>
            </a:pPr>
            <a:r>
              <a:rPr lang="en-US" sz="1100" dirty="0"/>
              <a:t>OneDrive </a:t>
            </a:r>
          </a:p>
          <a:p>
            <a:pPr marL="285750" indent="-285750">
              <a:buFont typeface="Arial" panose="020B0604020202020204" pitchFamily="34" charset="0"/>
              <a:buChar char="•"/>
            </a:pPr>
            <a:r>
              <a:rPr lang="en-US" sz="1100" dirty="0"/>
              <a:t>OneDrive for Business</a:t>
            </a:r>
          </a:p>
          <a:p>
            <a:pPr marL="285750" indent="-285750">
              <a:buFont typeface="Arial" panose="020B0604020202020204" pitchFamily="34" charset="0"/>
              <a:buChar char="•"/>
            </a:pPr>
            <a:r>
              <a:rPr lang="en-US" sz="1100" dirty="0"/>
              <a:t>SharePoint </a:t>
            </a:r>
          </a:p>
          <a:p>
            <a:pPr marL="285750" indent="-285750">
              <a:buFont typeface="Arial" panose="020B0604020202020204" pitchFamily="34" charset="0"/>
              <a:buChar char="•"/>
            </a:pPr>
            <a:r>
              <a:rPr lang="en-US" sz="1100" dirty="0"/>
              <a:t>SharePoint Online</a:t>
            </a:r>
          </a:p>
          <a:p>
            <a:pPr marL="285750" indent="-285750">
              <a:buFont typeface="Arial" panose="020B0604020202020204" pitchFamily="34" charset="0"/>
              <a:buChar char="•"/>
            </a:pPr>
            <a:r>
              <a:rPr lang="en-US" sz="1100" dirty="0"/>
              <a:t>WebDAV </a:t>
            </a:r>
          </a:p>
          <a:p>
            <a:endParaRPr lang="en-US" sz="1100" dirty="0"/>
          </a:p>
        </p:txBody>
      </p:sp>
      <p:sp>
        <p:nvSpPr>
          <p:cNvPr id="7" name="Rectangle 6">
            <a:extLst>
              <a:ext uri="{FF2B5EF4-FFF2-40B4-BE49-F238E27FC236}">
                <a16:creationId xmlns:a16="http://schemas.microsoft.com/office/drawing/2014/main" id="{43D65CEE-682E-4725-9303-AAC9FFB4704E}"/>
              </a:ext>
            </a:extLst>
          </p:cNvPr>
          <p:cNvSpPr/>
          <p:nvPr/>
        </p:nvSpPr>
        <p:spPr>
          <a:xfrm>
            <a:off x="-1" y="0"/>
            <a:ext cx="10207259"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1" name="Title 2">
            <a:extLst>
              <a:ext uri="{FF2B5EF4-FFF2-40B4-BE49-F238E27FC236}">
                <a16:creationId xmlns:a16="http://schemas.microsoft.com/office/drawing/2014/main" id="{B984F1C3-0B81-4F99-A9A8-09F0B23396C3}"/>
              </a:ext>
            </a:extLst>
          </p:cNvPr>
          <p:cNvSpPr>
            <a:spLocks noGrp="1"/>
          </p:cNvSpPr>
          <p:nvPr>
            <p:ph type="title"/>
          </p:nvPr>
        </p:nvSpPr>
        <p:spPr>
          <a:xfrm>
            <a:off x="835200" y="185912"/>
            <a:ext cx="9246645" cy="695624"/>
          </a:xfrm>
        </p:spPr>
        <p:txBody>
          <a:bodyPr>
            <a:normAutofit/>
          </a:bodyPr>
          <a:lstStyle/>
          <a:p>
            <a:r>
              <a:rPr lang="en-US" sz="2000" dirty="0">
                <a:solidFill>
                  <a:schemeClr val="bg1"/>
                </a:solidFill>
              </a:rPr>
              <a:t>Introducing Release2Me+ for Secure Print Release and Scan To Workflows</a:t>
            </a:r>
          </a:p>
        </p:txBody>
      </p:sp>
      <p:sp>
        <p:nvSpPr>
          <p:cNvPr id="10" name="Slide Number Placeholder 3">
            <a:extLst>
              <a:ext uri="{FF2B5EF4-FFF2-40B4-BE49-F238E27FC236}">
                <a16:creationId xmlns:a16="http://schemas.microsoft.com/office/drawing/2014/main" id="{363D2733-4CA7-1695-02E6-9097AF895C4F}"/>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42</a:t>
            </a:fld>
            <a:endParaRPr lang="en-US" dirty="0"/>
          </a:p>
        </p:txBody>
      </p:sp>
    </p:spTree>
    <p:extLst>
      <p:ext uri="{BB962C8B-B14F-4D97-AF65-F5344CB8AC3E}">
        <p14:creationId xmlns:p14="http://schemas.microsoft.com/office/powerpoint/2010/main" val="19174772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D65CEE-682E-4725-9303-AAC9FFB4704E}"/>
              </a:ext>
            </a:extLst>
          </p:cNvPr>
          <p:cNvSpPr/>
          <p:nvPr/>
        </p:nvSpPr>
        <p:spPr>
          <a:xfrm>
            <a:off x="0" y="0"/>
            <a:ext cx="7585166"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8"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056072" cy="695624"/>
          </a:xfrm>
        </p:spPr>
        <p:txBody>
          <a:bodyPr/>
          <a:lstStyle/>
          <a:p>
            <a:r>
              <a:rPr lang="en-US" dirty="0">
                <a:solidFill>
                  <a:schemeClr val="bg1"/>
                </a:solidFill>
              </a:rPr>
              <a:t>Advanced Document Processing</a:t>
            </a:r>
          </a:p>
        </p:txBody>
      </p:sp>
      <p:sp>
        <p:nvSpPr>
          <p:cNvPr id="9" name="Content Placeholder 4">
            <a:extLst>
              <a:ext uri="{FF2B5EF4-FFF2-40B4-BE49-F238E27FC236}">
                <a16:creationId xmlns:a16="http://schemas.microsoft.com/office/drawing/2014/main" id="{7281677C-A4B5-4B3E-BF18-EB4445F76F13}"/>
              </a:ext>
            </a:extLst>
          </p:cNvPr>
          <p:cNvSpPr>
            <a:spLocks noGrp="1"/>
          </p:cNvSpPr>
          <p:nvPr>
            <p:ph idx="1"/>
          </p:nvPr>
        </p:nvSpPr>
        <p:spPr>
          <a:xfrm>
            <a:off x="426339" y="962025"/>
            <a:ext cx="11065574" cy="771241"/>
          </a:xfrm>
        </p:spPr>
        <p:txBody>
          <a:bodyPr>
            <a:noAutofit/>
          </a:bodyPr>
          <a:lstStyle/>
          <a:p>
            <a:pPr marL="0" indent="0">
              <a:buNone/>
            </a:pPr>
            <a:r>
              <a:rPr lang="en-US" sz="1800" dirty="0"/>
              <a:t>Dispatcher Phoenix Release2Me+ includes basic zonal OCR support for the Tesseract OCR Engine!</a:t>
            </a:r>
            <a:endParaRPr lang="en-US" sz="1600" dirty="0"/>
          </a:p>
        </p:txBody>
      </p:sp>
      <p:pic>
        <p:nvPicPr>
          <p:cNvPr id="11" name="Picture 3" descr="C:\Users\Hayley\Downloads\px_process_ocr (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8242" y="2819902"/>
            <a:ext cx="1829893" cy="163776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73891" y="4458308"/>
            <a:ext cx="1400432" cy="369332"/>
          </a:xfrm>
          <a:prstGeom prst="rect">
            <a:avLst/>
          </a:prstGeom>
          <a:noFill/>
        </p:spPr>
        <p:txBody>
          <a:bodyPr wrap="square" rtlCol="0">
            <a:spAutoFit/>
          </a:bodyPr>
          <a:lstStyle/>
          <a:p>
            <a:pPr algn="ctr"/>
            <a:r>
              <a:rPr lang="en-US" sz="1800" b="1" dirty="0"/>
              <a:t>Rename</a:t>
            </a:r>
          </a:p>
        </p:txBody>
      </p:sp>
      <p:sp>
        <p:nvSpPr>
          <p:cNvPr id="14" name="TextBox 13"/>
          <p:cNvSpPr txBox="1"/>
          <p:nvPr/>
        </p:nvSpPr>
        <p:spPr>
          <a:xfrm>
            <a:off x="7026104" y="1940413"/>
            <a:ext cx="4210050" cy="3170099"/>
          </a:xfrm>
          <a:prstGeom prst="rect">
            <a:avLst/>
          </a:prstGeom>
          <a:noFill/>
          <a:ln w="19050">
            <a:solidFill>
              <a:schemeClr val="tx1"/>
            </a:solidFill>
          </a:ln>
        </p:spPr>
        <p:txBody>
          <a:bodyPr wrap="square" rtlCol="0">
            <a:spAutoFit/>
          </a:bodyPr>
          <a:lstStyle/>
          <a:p>
            <a:r>
              <a:rPr lang="en-US" sz="2000" u="sng" dirty="0"/>
              <a:t>Now with the Release2Me+ license you can:</a:t>
            </a:r>
          </a:p>
          <a:p>
            <a:pPr marL="285750" indent="-285750">
              <a:buFont typeface="Arial" panose="020B0604020202020204" pitchFamily="34" charset="0"/>
              <a:buChar char="•"/>
            </a:pPr>
            <a:r>
              <a:rPr lang="en-US" sz="2000" dirty="0"/>
              <a:t>Automate document conversion to Searchable PDF.</a:t>
            </a:r>
          </a:p>
          <a:p>
            <a:pPr marL="285750" indent="-285750">
              <a:buFont typeface="Arial" panose="020B0604020202020204" pitchFamily="34" charset="0"/>
              <a:buChar char="•"/>
            </a:pPr>
            <a:r>
              <a:rPr lang="en-US" sz="2000" dirty="0"/>
              <a:t>OCR scanned documents and extract data.</a:t>
            </a:r>
          </a:p>
          <a:p>
            <a:pPr marL="285750" indent="-285750">
              <a:buFont typeface="Arial" panose="020B0604020202020204" pitchFamily="34" charset="0"/>
              <a:buChar char="•"/>
            </a:pPr>
            <a:r>
              <a:rPr lang="en-US" sz="2000" dirty="0"/>
              <a:t>Dynamically rename documents.</a:t>
            </a:r>
          </a:p>
          <a:p>
            <a:pPr marL="285750" indent="-285750">
              <a:buFont typeface="Arial" panose="020B0604020202020204" pitchFamily="34" charset="0"/>
              <a:buChar char="•"/>
            </a:pPr>
            <a:r>
              <a:rPr lang="en-US" sz="2000" dirty="0"/>
              <a:t>Export index form and OCR metadata.</a:t>
            </a:r>
          </a:p>
          <a:p>
            <a:r>
              <a:rPr lang="en-US" sz="2000" b="1" dirty="0"/>
              <a:t>...at no additional cost!</a:t>
            </a:r>
          </a:p>
        </p:txBody>
      </p:sp>
      <p:pic>
        <p:nvPicPr>
          <p:cNvPr id="1026" name="Picture 2" descr="C:\Users\Hayley\Downloads\px_process_renam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14" y="2746223"/>
            <a:ext cx="1591986" cy="165214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Hayley\Downloads\meta-to-fi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9625" y="2653981"/>
            <a:ext cx="1887178" cy="17443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80881" y="4458308"/>
            <a:ext cx="1864613" cy="369332"/>
          </a:xfrm>
          <a:prstGeom prst="rect">
            <a:avLst/>
          </a:prstGeom>
        </p:spPr>
        <p:txBody>
          <a:bodyPr wrap="none">
            <a:spAutoFit/>
          </a:bodyPr>
          <a:lstStyle/>
          <a:p>
            <a:pPr algn="ctr"/>
            <a:r>
              <a:rPr lang="en-US" sz="1800" b="1" dirty="0"/>
              <a:t>Advanced OCR</a:t>
            </a:r>
          </a:p>
        </p:txBody>
      </p:sp>
      <p:sp>
        <p:nvSpPr>
          <p:cNvPr id="3" name="Rectangle 2"/>
          <p:cNvSpPr/>
          <p:nvPr/>
        </p:nvSpPr>
        <p:spPr>
          <a:xfrm>
            <a:off x="4878847" y="4458308"/>
            <a:ext cx="1928733" cy="369332"/>
          </a:xfrm>
          <a:prstGeom prst="rect">
            <a:avLst/>
          </a:prstGeom>
        </p:spPr>
        <p:txBody>
          <a:bodyPr wrap="none">
            <a:spAutoFit/>
          </a:bodyPr>
          <a:lstStyle/>
          <a:p>
            <a:pPr algn="ctr"/>
            <a:r>
              <a:rPr lang="en-US" sz="1800" b="1" dirty="0"/>
              <a:t>Metadata to File</a:t>
            </a:r>
          </a:p>
        </p:txBody>
      </p:sp>
      <p:sp>
        <p:nvSpPr>
          <p:cNvPr id="12" name="Slide Number Placeholder 3">
            <a:extLst>
              <a:ext uri="{FF2B5EF4-FFF2-40B4-BE49-F238E27FC236}">
                <a16:creationId xmlns:a16="http://schemas.microsoft.com/office/drawing/2014/main" id="{D14DF000-1C5F-8D01-2556-7BB092647FA4}"/>
              </a:ext>
            </a:extLst>
          </p:cNvPr>
          <p:cNvSpPr>
            <a:spLocks noGrp="1"/>
          </p:cNvSpPr>
          <p:nvPr>
            <p:ph type="sldNum" sz="quarter" idx="12"/>
          </p:nvPr>
        </p:nvSpPr>
        <p:spPr>
          <a:xfrm>
            <a:off x="11059188" y="6160111"/>
            <a:ext cx="419711" cy="231310"/>
          </a:xfrm>
        </p:spPr>
        <p:txBody>
          <a:bodyPr/>
          <a:lstStyle/>
          <a:p>
            <a:fld id="{DC072636-299A-6C46-A669-0ADFB831C07C}" type="slidenum">
              <a:rPr lang="en-US" smtClean="0"/>
              <a:pPr/>
              <a:t>43</a:t>
            </a:fld>
            <a:endParaRPr lang="en-US" dirty="0"/>
          </a:p>
        </p:txBody>
      </p:sp>
    </p:spTree>
    <p:extLst>
      <p:ext uri="{BB962C8B-B14F-4D97-AF65-F5344CB8AC3E}">
        <p14:creationId xmlns:p14="http://schemas.microsoft.com/office/powerpoint/2010/main" val="2632964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DA7EA72-0B8C-4EB3-84B0-FE6F9AB26426}"/>
              </a:ext>
            </a:extLst>
          </p:cNvPr>
          <p:cNvSpPr>
            <a:spLocks noGrp="1"/>
          </p:cNvSpPr>
          <p:nvPr>
            <p:ph type="sldNum" sz="quarter" idx="12"/>
          </p:nvPr>
        </p:nvSpPr>
        <p:spPr/>
        <p:txBody>
          <a:bodyPr/>
          <a:lstStyle/>
          <a:p>
            <a:fld id="{DC072636-299A-6C46-A669-0ADFB831C07C}" type="slidenum">
              <a:rPr lang="en-US" smtClean="0"/>
              <a:pPr/>
              <a:t>44</a:t>
            </a:fld>
            <a:endParaRPr lang="en-US" dirty="0"/>
          </a:p>
        </p:txBody>
      </p:sp>
      <p:graphicFrame>
        <p:nvGraphicFramePr>
          <p:cNvPr id="2" name="Table 2">
            <a:extLst>
              <a:ext uri="{FF2B5EF4-FFF2-40B4-BE49-F238E27FC236}">
                <a16:creationId xmlns:a16="http://schemas.microsoft.com/office/drawing/2014/main" id="{74946C90-7062-4687-BFB7-883FC78D4F43}"/>
              </a:ext>
            </a:extLst>
          </p:cNvPr>
          <p:cNvGraphicFramePr>
            <a:graphicFrameLocks noGrp="1"/>
          </p:cNvGraphicFramePr>
          <p:nvPr>
            <p:extLst>
              <p:ext uri="{D42A27DB-BD31-4B8C-83A1-F6EECF244321}">
                <p14:modId xmlns:p14="http://schemas.microsoft.com/office/powerpoint/2010/main" val="2953047599"/>
              </p:ext>
            </p:extLst>
          </p:nvPr>
        </p:nvGraphicFramePr>
        <p:xfrm>
          <a:off x="2094305" y="2604375"/>
          <a:ext cx="7194946" cy="2500464"/>
        </p:xfrm>
        <a:graphic>
          <a:graphicData uri="http://schemas.openxmlformats.org/drawingml/2006/table">
            <a:tbl>
              <a:tblPr firstRow="1" bandRow="1">
                <a:tableStyleId>{93296810-A885-4BE3-A3E7-6D5BEEA58F35}</a:tableStyleId>
              </a:tblPr>
              <a:tblGrid>
                <a:gridCol w="7194946">
                  <a:extLst>
                    <a:ext uri="{9D8B030D-6E8A-4147-A177-3AD203B41FA5}">
                      <a16:colId xmlns:a16="http://schemas.microsoft.com/office/drawing/2014/main" val="1415140428"/>
                    </a:ext>
                  </a:extLst>
                </a:gridCol>
              </a:tblGrid>
              <a:tr h="453420">
                <a:tc>
                  <a:txBody>
                    <a:bodyPr/>
                    <a:lstStyle/>
                    <a:p>
                      <a:pPr algn="ctr"/>
                      <a:r>
                        <a:rPr lang="en-US" sz="1400" dirty="0"/>
                        <a:t>Licenses</a:t>
                      </a:r>
                    </a:p>
                  </a:txBody>
                  <a:tcPr marL="115205" marR="115205" marT="57602" marB="57602" anchor="ctr"/>
                </a:tc>
                <a:extLst>
                  <a:ext uri="{0D108BD9-81ED-4DB2-BD59-A6C34878D82A}">
                    <a16:rowId xmlns:a16="http://schemas.microsoft.com/office/drawing/2014/main" val="1590695767"/>
                  </a:ext>
                </a:extLst>
              </a:tr>
              <a:tr h="511761">
                <a:tc>
                  <a:txBody>
                    <a:bodyPr/>
                    <a:lstStyle/>
                    <a:p>
                      <a:pPr algn="ctr"/>
                      <a:r>
                        <a:rPr lang="en-US" sz="1400" dirty="0"/>
                        <a:t>Dispatcher Phoenix Release2Me+ (1-49 Devices)</a:t>
                      </a:r>
                    </a:p>
                  </a:txBody>
                  <a:tcPr marL="115205" marR="115205" marT="57602" marB="57602" anchor="ctr"/>
                </a:tc>
                <a:extLst>
                  <a:ext uri="{0D108BD9-81ED-4DB2-BD59-A6C34878D82A}">
                    <a16:rowId xmlns:a16="http://schemas.microsoft.com/office/drawing/2014/main" val="2037166604"/>
                  </a:ext>
                </a:extLst>
              </a:tr>
              <a:tr h="511761">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400" dirty="0"/>
                        <a:t>Dispatcher Phoenix Release2Me+ (50+ Devices)</a:t>
                      </a:r>
                    </a:p>
                  </a:txBody>
                  <a:tcPr marL="115205" marR="115205" marT="57602" marB="57602" anchor="ctr"/>
                </a:tc>
                <a:extLst>
                  <a:ext uri="{0D108BD9-81ED-4DB2-BD59-A6C34878D82A}">
                    <a16:rowId xmlns:a16="http://schemas.microsoft.com/office/drawing/2014/main" val="3903288081"/>
                  </a:ext>
                </a:extLst>
              </a:tr>
              <a:tr h="511761">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400" dirty="0"/>
                        <a:t>Dispatcher Phoenix Release2Me+ (1-49 Devices) 1 year Maintenance</a:t>
                      </a:r>
                    </a:p>
                  </a:txBody>
                  <a:tcPr marL="115205" marR="115205" marT="57602" marB="57602" anchor="ctr"/>
                </a:tc>
                <a:extLst>
                  <a:ext uri="{0D108BD9-81ED-4DB2-BD59-A6C34878D82A}">
                    <a16:rowId xmlns:a16="http://schemas.microsoft.com/office/drawing/2014/main" val="3708115968"/>
                  </a:ext>
                </a:extLst>
              </a:tr>
              <a:tr h="511761">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400" dirty="0"/>
                        <a:t>Dispatcher Phoenix Release2Me+ (50+ Devices) 1 Year Maintenance</a:t>
                      </a:r>
                    </a:p>
                  </a:txBody>
                  <a:tcPr marL="115205" marR="115205" marT="57602" marB="57602" anchor="ctr"/>
                </a:tc>
                <a:extLst>
                  <a:ext uri="{0D108BD9-81ED-4DB2-BD59-A6C34878D82A}">
                    <a16:rowId xmlns:a16="http://schemas.microsoft.com/office/drawing/2014/main" val="3898743550"/>
                  </a:ext>
                </a:extLst>
              </a:tr>
            </a:tbl>
          </a:graphicData>
        </a:graphic>
      </p:graphicFrame>
      <p:sp>
        <p:nvSpPr>
          <p:cNvPr id="11" name="Content Placeholder 5">
            <a:extLst>
              <a:ext uri="{FF2B5EF4-FFF2-40B4-BE49-F238E27FC236}">
                <a16:creationId xmlns:a16="http://schemas.microsoft.com/office/drawing/2014/main" id="{C50663EC-7F40-49C5-8ED6-424E3300A6B6}"/>
              </a:ext>
            </a:extLst>
          </p:cNvPr>
          <p:cNvSpPr txBox="1">
            <a:spLocks/>
          </p:cNvSpPr>
          <p:nvPr/>
        </p:nvSpPr>
        <p:spPr>
          <a:xfrm>
            <a:off x="698269" y="845368"/>
            <a:ext cx="9987018" cy="1334211"/>
          </a:xfrm>
          <a:prstGeom prst="rect">
            <a:avLst/>
          </a:prstGeom>
          <a:noFill/>
        </p:spPr>
        <p:txBody>
          <a:bodyPr vert="horz" wrap="square" lIns="0" tIns="0" rIns="0" bIns="0" rtlCol="0">
            <a:spAutoFit/>
          </a:bodyPr>
          <a:lstStyle>
            <a:lvl1pPr marL="180000" indent="-180000" algn="l" defTabSz="864017" rtl="0" eaLnBrk="1" latinLnBrk="0" hangingPunct="1">
              <a:lnSpc>
                <a:spcPct val="110000"/>
              </a:lnSpc>
              <a:spcBef>
                <a:spcPts val="945"/>
              </a:spcBef>
              <a:buClr>
                <a:schemeClr val="accent1"/>
              </a:buClr>
              <a:buFont typeface="Arial" panose="020B0604020202020204" pitchFamily="34" charset="0"/>
              <a:buChar char="–"/>
              <a:defRPr sz="1400" kern="1200">
                <a:solidFill>
                  <a:schemeClr val="tx1"/>
                </a:solidFill>
                <a:latin typeface="+mn-lt"/>
                <a:ea typeface="+mn-ea"/>
                <a:cs typeface="+mn-cs"/>
              </a:defRPr>
            </a:lvl1pPr>
            <a:lvl2pPr marL="468000" indent="-288000" algn="l" defTabSz="864017" rtl="0" eaLnBrk="1" latinLnBrk="0" hangingPunct="1">
              <a:lnSpc>
                <a:spcPct val="110000"/>
              </a:lnSpc>
              <a:spcBef>
                <a:spcPts val="400"/>
              </a:spcBef>
              <a:buClr>
                <a:schemeClr val="accent1"/>
              </a:buClr>
              <a:buFont typeface="Arial" panose="020B0604020202020204" pitchFamily="34" charset="0"/>
              <a:buChar char="—"/>
              <a:defRPr sz="1400" kern="1200">
                <a:solidFill>
                  <a:schemeClr val="tx1"/>
                </a:solidFill>
                <a:latin typeface="+mn-lt"/>
                <a:ea typeface="+mn-ea"/>
                <a:cs typeface="+mn-cs"/>
              </a:defRPr>
            </a:lvl2pPr>
            <a:lvl3pPr marL="648000" indent="-180000" algn="l" defTabSz="864017" rtl="0" eaLnBrk="1" latinLnBrk="0" hangingPunct="1">
              <a:lnSpc>
                <a:spcPct val="110000"/>
              </a:lnSpc>
              <a:spcBef>
                <a:spcPts val="472"/>
              </a:spcBef>
              <a:buClr>
                <a:schemeClr val="accent1"/>
              </a:buClr>
              <a:buFont typeface="Courier New" panose="02070309020205020404" pitchFamily="49" charset="0"/>
              <a:buChar char="o"/>
              <a:defRPr sz="1400" kern="1200">
                <a:solidFill>
                  <a:schemeClr val="tx1"/>
                </a:solidFill>
                <a:latin typeface="+mn-lt"/>
                <a:ea typeface="+mn-ea"/>
                <a:cs typeface="+mn-cs"/>
              </a:defRPr>
            </a:lvl3pPr>
            <a:lvl4pPr marL="900000" indent="-216004" algn="l" defTabSz="864017" rtl="0" eaLnBrk="1" latinLnBrk="0" hangingPunct="1">
              <a:lnSpc>
                <a:spcPct val="110000"/>
              </a:lnSpc>
              <a:spcBef>
                <a:spcPts val="472"/>
              </a:spcBef>
              <a:buClr>
                <a:schemeClr val="accent1"/>
              </a:buClr>
              <a:buFont typeface="Wingdings" pitchFamily="2" charset="2"/>
              <a:buChar char="§"/>
              <a:defRPr sz="1400" kern="1200">
                <a:solidFill>
                  <a:schemeClr val="tx1"/>
                </a:solidFill>
                <a:latin typeface="+mn-lt"/>
                <a:ea typeface="+mn-ea"/>
                <a:cs typeface="+mn-cs"/>
              </a:defRPr>
            </a:lvl4pPr>
            <a:lvl5pPr marL="1080000" indent="-180000" algn="l" defTabSz="864017" rtl="0" eaLnBrk="1" latinLnBrk="0" hangingPunct="1">
              <a:lnSpc>
                <a:spcPct val="110000"/>
              </a:lnSpc>
              <a:spcBef>
                <a:spcPts val="472"/>
              </a:spcBef>
              <a:buClr>
                <a:schemeClr val="accent1"/>
              </a:buClr>
              <a:buFont typeface="Arial" panose="020B0604020202020204" pitchFamily="34" charset="0"/>
              <a:buChar char="•"/>
              <a:defRPr sz="1400" kern="1200">
                <a:solidFill>
                  <a:schemeClr val="tx1"/>
                </a:solidFill>
                <a:latin typeface="+mn-lt"/>
                <a:ea typeface="+mn-ea"/>
                <a:cs typeface="+mn-cs"/>
              </a:defRPr>
            </a:lvl5pPr>
            <a:lvl6pPr marL="2376046"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6pPr>
            <a:lvl7pPr marL="2808054"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7pPr>
            <a:lvl8pPr marL="3240062"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8pPr>
            <a:lvl9pPr marL="3672070" indent="-216004" algn="l" defTabSz="864017" rtl="0" eaLnBrk="1" latinLnBrk="0" hangingPunct="1">
              <a:lnSpc>
                <a:spcPct val="90000"/>
              </a:lnSpc>
              <a:spcBef>
                <a:spcPts val="472"/>
              </a:spcBef>
              <a:buFont typeface="Arial" panose="020B0604020202020204" pitchFamily="34" charset="0"/>
              <a:buChar char="•"/>
              <a:defRPr sz="1701" kern="1200">
                <a:solidFill>
                  <a:schemeClr val="tx1"/>
                </a:solidFill>
                <a:latin typeface="+mn-lt"/>
                <a:ea typeface="+mn-ea"/>
                <a:cs typeface="+mn-cs"/>
              </a:defRPr>
            </a:lvl9pPr>
          </a:lstStyle>
          <a:p>
            <a:pPr>
              <a:buFont typeface="Arial" panose="020B0604020202020204" pitchFamily="34" charset="0"/>
              <a:buChar char="•"/>
            </a:pPr>
            <a:r>
              <a:rPr lang="en-US" sz="2400" dirty="0"/>
              <a:t>Small number of items to speed and simplify the ordering process.</a:t>
            </a:r>
          </a:p>
          <a:p>
            <a:pPr>
              <a:buFont typeface="Arial" panose="020B0604020202020204" pitchFamily="34" charset="0"/>
              <a:buChar char="•"/>
            </a:pPr>
            <a:r>
              <a:rPr lang="en-US" sz="2400" dirty="0"/>
              <a:t>Choose the number of MFPs that you want to scan from PLUS 1 Year of maintenance for each device and you’re done.</a:t>
            </a:r>
          </a:p>
        </p:txBody>
      </p:sp>
      <p:sp>
        <p:nvSpPr>
          <p:cNvPr id="6" name="Rectangle 5">
            <a:extLst>
              <a:ext uri="{FF2B5EF4-FFF2-40B4-BE49-F238E27FC236}">
                <a16:creationId xmlns:a16="http://schemas.microsoft.com/office/drawing/2014/main" id="{43D65CEE-682E-4725-9303-AAC9FFB4704E}"/>
              </a:ext>
            </a:extLst>
          </p:cNvPr>
          <p:cNvSpPr/>
          <p:nvPr/>
        </p:nvSpPr>
        <p:spPr>
          <a:xfrm>
            <a:off x="0" y="0"/>
            <a:ext cx="7585166"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7"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056072" cy="695624"/>
          </a:xfrm>
        </p:spPr>
        <p:txBody>
          <a:bodyPr/>
          <a:lstStyle/>
          <a:p>
            <a:r>
              <a:rPr lang="en-US" dirty="0">
                <a:solidFill>
                  <a:schemeClr val="bg1"/>
                </a:solidFill>
              </a:rPr>
              <a:t>Release2Me+ Licensing</a:t>
            </a:r>
          </a:p>
        </p:txBody>
      </p:sp>
    </p:spTree>
    <p:extLst>
      <p:ext uri="{BB962C8B-B14F-4D97-AF65-F5344CB8AC3E}">
        <p14:creationId xmlns:p14="http://schemas.microsoft.com/office/powerpoint/2010/main" val="7292529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C072636-299A-6C46-A669-0ADFB831C07C}" type="slidenum">
              <a:rPr lang="en-US" smtClean="0"/>
              <a:pPr/>
              <a:t>45</a:t>
            </a:fld>
            <a:endParaRPr lang="en-US" dirty="0"/>
          </a:p>
        </p:txBody>
      </p:sp>
      <p:sp>
        <p:nvSpPr>
          <p:cNvPr id="5" name="Rounded Rectangle 4"/>
          <p:cNvSpPr/>
          <p:nvPr/>
        </p:nvSpPr>
        <p:spPr>
          <a:xfrm>
            <a:off x="5915025" y="3440524"/>
            <a:ext cx="5334000" cy="2521623"/>
          </a:xfrm>
          <a:prstGeom prst="roundRect">
            <a:avLst>
              <a:gd name="adj" fmla="val 5278"/>
            </a:avLst>
          </a:prstGeom>
          <a:solidFill>
            <a:srgbClr val="EDEAF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TextBox 6"/>
          <p:cNvSpPr txBox="1"/>
          <p:nvPr/>
        </p:nvSpPr>
        <p:spPr>
          <a:xfrm>
            <a:off x="561007" y="846357"/>
            <a:ext cx="9659317" cy="615553"/>
          </a:xfrm>
          <a:prstGeom prst="rect">
            <a:avLst/>
          </a:prstGeom>
          <a:noFill/>
        </p:spPr>
        <p:txBody>
          <a:bodyPr wrap="square" rtlCol="0">
            <a:spAutoFit/>
          </a:bodyPr>
          <a:lstStyle/>
          <a:p>
            <a:r>
              <a:rPr lang="en-US" sz="1700" dirty="0">
                <a:latin typeface="Arial" panose="020B0604020202020204" pitchFamily="34" charset="0"/>
                <a:cs typeface="Arial" panose="020B0604020202020204" pitchFamily="34" charset="0"/>
              </a:rPr>
              <a:t>In this example, the customer has a fleet of 10 MFPs that all need to support secure printing and cloud scanning workflows. </a:t>
            </a:r>
          </a:p>
        </p:txBody>
      </p:sp>
      <p:pic>
        <p:nvPicPr>
          <p:cNvPr id="14"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50" y="4716877"/>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4264" y="4716877"/>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4871" y="4716877"/>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301" y="4721400"/>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771" y="4721400"/>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96050" y="3611975"/>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4264" y="3621500"/>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4871" y="3611975"/>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48301" y="3631025"/>
            <a:ext cx="541958" cy="9906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ispatcher\Phoenix\Presentations\6.6 Sneak Peek\bizhub-C368-DF-629-OT-506-PC-110-F-4c_300dp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01771" y="3631025"/>
            <a:ext cx="541958" cy="9906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43D65CEE-682E-4725-9303-AAC9FFB4704E}"/>
              </a:ext>
            </a:extLst>
          </p:cNvPr>
          <p:cNvSpPr/>
          <p:nvPr/>
        </p:nvSpPr>
        <p:spPr>
          <a:xfrm>
            <a:off x="-1" y="0"/>
            <a:ext cx="8976829"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7" name="Title 2">
            <a:extLst>
              <a:ext uri="{FF2B5EF4-FFF2-40B4-BE49-F238E27FC236}">
                <a16:creationId xmlns:a16="http://schemas.microsoft.com/office/drawing/2014/main" id="{B984F1C3-0B81-4F99-A9A8-09F0B23396C3}"/>
              </a:ext>
            </a:extLst>
          </p:cNvPr>
          <p:cNvSpPr>
            <a:spLocks noGrp="1"/>
          </p:cNvSpPr>
          <p:nvPr>
            <p:ph type="title"/>
          </p:nvPr>
        </p:nvSpPr>
        <p:spPr>
          <a:xfrm>
            <a:off x="835201" y="185912"/>
            <a:ext cx="7746824" cy="695624"/>
          </a:xfrm>
        </p:spPr>
        <p:txBody>
          <a:bodyPr>
            <a:normAutofit/>
          </a:bodyPr>
          <a:lstStyle/>
          <a:p>
            <a:r>
              <a:rPr lang="en-US" dirty="0">
                <a:solidFill>
                  <a:schemeClr val="bg1"/>
                </a:solidFill>
              </a:rPr>
              <a:t>Example: Release2Me+ on 10 MFPs</a:t>
            </a:r>
          </a:p>
        </p:txBody>
      </p:sp>
      <p:graphicFrame>
        <p:nvGraphicFramePr>
          <p:cNvPr id="29" name="Table 28"/>
          <p:cNvGraphicFramePr>
            <a:graphicFrameLocks noGrp="1"/>
          </p:cNvGraphicFramePr>
          <p:nvPr>
            <p:extLst>
              <p:ext uri="{D42A27DB-BD31-4B8C-83A1-F6EECF244321}">
                <p14:modId xmlns:p14="http://schemas.microsoft.com/office/powerpoint/2010/main" val="1843960546"/>
              </p:ext>
            </p:extLst>
          </p:nvPr>
        </p:nvGraphicFramePr>
        <p:xfrm>
          <a:off x="911224" y="2545907"/>
          <a:ext cx="4803776" cy="1381760"/>
        </p:xfrm>
        <a:graphic>
          <a:graphicData uri="http://schemas.openxmlformats.org/drawingml/2006/table">
            <a:tbl>
              <a:tblPr firstRow="1" bandRow="1">
                <a:tableStyleId>{93296810-A885-4BE3-A3E7-6D5BEEA58F35}</a:tableStyleId>
              </a:tblPr>
              <a:tblGrid>
                <a:gridCol w="3958488">
                  <a:extLst>
                    <a:ext uri="{9D8B030D-6E8A-4147-A177-3AD203B41FA5}">
                      <a16:colId xmlns:a16="http://schemas.microsoft.com/office/drawing/2014/main" val="20000"/>
                    </a:ext>
                  </a:extLst>
                </a:gridCol>
                <a:gridCol w="845288">
                  <a:extLst>
                    <a:ext uri="{9D8B030D-6E8A-4147-A177-3AD203B41FA5}">
                      <a16:colId xmlns:a16="http://schemas.microsoft.com/office/drawing/2014/main" val="20001"/>
                    </a:ext>
                  </a:extLst>
                </a:gridCol>
              </a:tblGrid>
              <a:tr h="370840">
                <a:tc>
                  <a:txBody>
                    <a:bodyPr/>
                    <a:lstStyle/>
                    <a:p>
                      <a:pPr algn="ctr"/>
                      <a:r>
                        <a:rPr lang="en-US" sz="1200" dirty="0"/>
                        <a:t>License</a:t>
                      </a:r>
                    </a:p>
                  </a:txBody>
                  <a:tcPr anchor="ctr"/>
                </a:tc>
                <a:tc>
                  <a:txBody>
                    <a:bodyPr/>
                    <a:lstStyle/>
                    <a:p>
                      <a:pPr algn="ctr"/>
                      <a:r>
                        <a:rPr lang="en-US" sz="1200" dirty="0"/>
                        <a:t>Qt.</a:t>
                      </a:r>
                    </a:p>
                  </a:txBody>
                  <a:tcPr anchor="ctr"/>
                </a:tc>
                <a:extLst>
                  <a:ext uri="{0D108BD9-81ED-4DB2-BD59-A6C34878D82A}">
                    <a16:rowId xmlns:a16="http://schemas.microsoft.com/office/drawing/2014/main" val="10000"/>
                  </a:ext>
                </a:extLst>
              </a:tr>
              <a:tr h="370840">
                <a:tc>
                  <a:txBody>
                    <a:bodyPr/>
                    <a:lstStyle/>
                    <a:p>
                      <a:r>
                        <a:rPr lang="en-US" sz="1200" dirty="0"/>
                        <a:t>Dispatcher Phoenix</a:t>
                      </a:r>
                      <a:r>
                        <a:rPr lang="en-US" sz="1200" baseline="0" dirty="0"/>
                        <a:t> Release2Me+ (1-49 Active Inputs)</a:t>
                      </a:r>
                      <a:endParaRPr lang="en-US" sz="1200" dirty="0"/>
                    </a:p>
                  </a:txBody>
                  <a:tcPr/>
                </a:tc>
                <a:tc>
                  <a:txBody>
                    <a:bodyPr/>
                    <a:lstStyle/>
                    <a:p>
                      <a:pPr algn="ctr"/>
                      <a:r>
                        <a:rPr lang="en-US" sz="1200" dirty="0"/>
                        <a:t>10</a:t>
                      </a:r>
                    </a:p>
                  </a:txBody>
                  <a:tcPr anchor="ctr"/>
                </a:tc>
                <a:extLst>
                  <a:ext uri="{0D108BD9-81ED-4DB2-BD59-A6C34878D82A}">
                    <a16:rowId xmlns:a16="http://schemas.microsoft.com/office/drawing/2014/main" val="10001"/>
                  </a:ext>
                </a:extLst>
              </a:tr>
              <a:tr h="370840">
                <a:tc>
                  <a:txBody>
                    <a:bodyPr/>
                    <a:lstStyle/>
                    <a:p>
                      <a:pPr marL="0" marR="0" indent="0" algn="l" defTabSz="864017" rtl="0" eaLnBrk="1" fontAlgn="auto" latinLnBrk="0" hangingPunct="1">
                        <a:lnSpc>
                          <a:spcPct val="100000"/>
                        </a:lnSpc>
                        <a:spcBef>
                          <a:spcPts val="0"/>
                        </a:spcBef>
                        <a:spcAft>
                          <a:spcPts val="0"/>
                        </a:spcAft>
                        <a:buClrTx/>
                        <a:buSzTx/>
                        <a:buFontTx/>
                        <a:buNone/>
                        <a:tabLst/>
                        <a:defRPr/>
                      </a:pPr>
                      <a:r>
                        <a:rPr lang="en-US" sz="1200" dirty="0"/>
                        <a:t>Dispatcher Phoenix</a:t>
                      </a:r>
                      <a:r>
                        <a:rPr lang="en-US" sz="1200" baseline="0" dirty="0"/>
                        <a:t> Release2Me+ (1-49 Active Inputs)</a:t>
                      </a:r>
                      <a:endParaRPr lang="en-US" sz="1200" dirty="0"/>
                    </a:p>
                    <a:p>
                      <a:pPr marL="0" marR="0" indent="0" algn="l" defTabSz="864017" rtl="0" eaLnBrk="1" fontAlgn="auto" latinLnBrk="0" hangingPunct="1">
                        <a:lnSpc>
                          <a:spcPct val="100000"/>
                        </a:lnSpc>
                        <a:spcBef>
                          <a:spcPts val="0"/>
                        </a:spcBef>
                        <a:spcAft>
                          <a:spcPts val="0"/>
                        </a:spcAft>
                        <a:buClrTx/>
                        <a:buSzTx/>
                        <a:buFontTx/>
                        <a:buNone/>
                        <a:tabLst/>
                        <a:defRPr/>
                      </a:pPr>
                      <a:r>
                        <a:rPr lang="en-US" sz="1200" dirty="0"/>
                        <a:t>Maintenance 1 year</a:t>
                      </a:r>
                    </a:p>
                    <a:p>
                      <a:endParaRPr lang="en-US" sz="1200" dirty="0"/>
                    </a:p>
                  </a:txBody>
                  <a:tcPr/>
                </a:tc>
                <a:tc>
                  <a:txBody>
                    <a:bodyPr/>
                    <a:lstStyle/>
                    <a:p>
                      <a:pPr algn="ctr"/>
                      <a:r>
                        <a:rPr lang="en-US" sz="1200" dirty="0"/>
                        <a:t>10</a:t>
                      </a:r>
                    </a:p>
                  </a:txBody>
                  <a:tcPr anchor="ctr"/>
                </a:tc>
                <a:extLst>
                  <a:ext uri="{0D108BD9-81ED-4DB2-BD59-A6C34878D82A}">
                    <a16:rowId xmlns:a16="http://schemas.microsoft.com/office/drawing/2014/main" val="10002"/>
                  </a:ext>
                </a:extLst>
              </a:tr>
            </a:tbl>
          </a:graphicData>
        </a:graphic>
      </p:graphicFrame>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88566">
            <a:off x="6958047" y="1553304"/>
            <a:ext cx="1654392" cy="1774412"/>
          </a:xfrm>
          <a:prstGeom prst="rect">
            <a:avLst/>
          </a:prstGeom>
        </p:spPr>
      </p:pic>
      <p:pic>
        <p:nvPicPr>
          <p:cNvPr id="1026" name="Picture 2" descr="C:\Users\Hayley\Desktop\clou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5300" y="1908619"/>
            <a:ext cx="1563058" cy="108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3687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49413-AC1A-49DA-98CA-2778E61A192D}"/>
              </a:ext>
            </a:extLst>
          </p:cNvPr>
          <p:cNvSpPr>
            <a:spLocks noGrp="1"/>
          </p:cNvSpPr>
          <p:nvPr>
            <p:ph type="ctrTitle"/>
          </p:nvPr>
        </p:nvSpPr>
        <p:spPr/>
        <p:txBody>
          <a:bodyPr/>
          <a:lstStyle/>
          <a:p>
            <a:r>
              <a:rPr lang="en-US" dirty="0"/>
              <a:t>Dispatcher Suite Licensing</a:t>
            </a:r>
          </a:p>
        </p:txBody>
      </p:sp>
      <p:sp>
        <p:nvSpPr>
          <p:cNvPr id="4" name="Slide Number Placeholder 3">
            <a:extLst>
              <a:ext uri="{FF2B5EF4-FFF2-40B4-BE49-F238E27FC236}">
                <a16:creationId xmlns:a16="http://schemas.microsoft.com/office/drawing/2014/main" id="{91D365F1-BD41-4EE5-BDDD-6A15B1C88FE9}"/>
              </a:ext>
            </a:extLst>
          </p:cNvPr>
          <p:cNvSpPr>
            <a:spLocks noGrp="1"/>
          </p:cNvSpPr>
          <p:nvPr>
            <p:ph type="sldNum" sz="quarter" idx="12"/>
          </p:nvPr>
        </p:nvSpPr>
        <p:spPr/>
        <p:txBody>
          <a:bodyPr/>
          <a:lstStyle/>
          <a:p>
            <a:fld id="{DC072636-299A-6C46-A669-0ADFB831C07C}" type="slidenum">
              <a:rPr lang="en-US" smtClean="0"/>
              <a:pPr/>
              <a:t>46</a:t>
            </a:fld>
            <a:endParaRPr lang="en-US" dirty="0"/>
          </a:p>
        </p:txBody>
      </p:sp>
      <p:sp>
        <p:nvSpPr>
          <p:cNvPr id="6" name="Text Placeholder 5">
            <a:extLst>
              <a:ext uri="{FF2B5EF4-FFF2-40B4-BE49-F238E27FC236}">
                <a16:creationId xmlns:a16="http://schemas.microsoft.com/office/drawing/2014/main" id="{982B6679-ECE6-4C91-81A5-FA468C735F85}"/>
              </a:ext>
            </a:extLst>
          </p:cNvPr>
          <p:cNvSpPr>
            <a:spLocks noGrp="1"/>
          </p:cNvSpPr>
          <p:nvPr>
            <p:ph type="body" sz="quarter" idx="14"/>
          </p:nvPr>
        </p:nvSpPr>
        <p:spPr/>
        <p:txBody>
          <a:bodyPr>
            <a:normAutofit/>
          </a:bodyPr>
          <a:lstStyle/>
          <a:p>
            <a:r>
              <a:rPr lang="en-US" dirty="0"/>
              <a:t>A Comprehensive Solution for Print Management and Workflow Automation</a:t>
            </a:r>
            <a:endParaRPr lang="en-US" sz="1800" dirty="0"/>
          </a:p>
        </p:txBody>
      </p:sp>
      <p:pic>
        <p:nvPicPr>
          <p:cNvPr id="7" name="Picture 6">
            <a:extLst>
              <a:ext uri="{FF2B5EF4-FFF2-40B4-BE49-F238E27FC236}">
                <a16:creationId xmlns:a16="http://schemas.microsoft.com/office/drawing/2014/main" id="{E3BF4292-5DDF-4E60-818D-DACFD37807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1454" y="641268"/>
            <a:ext cx="2828439" cy="5212690"/>
          </a:xfrm>
          <a:prstGeom prst="rect">
            <a:avLst/>
          </a:prstGeom>
        </p:spPr>
      </p:pic>
    </p:spTree>
    <p:extLst>
      <p:ext uri="{BB962C8B-B14F-4D97-AF65-F5344CB8AC3E}">
        <p14:creationId xmlns:p14="http://schemas.microsoft.com/office/powerpoint/2010/main" val="42286158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Dispatcher Suite Overview</a:t>
            </a:r>
          </a:p>
        </p:txBody>
      </p:sp>
      <p:sp>
        <p:nvSpPr>
          <p:cNvPr id="4" name="Slide Number Placeholder 3"/>
          <p:cNvSpPr>
            <a:spLocks noGrp="1"/>
          </p:cNvSpPr>
          <p:nvPr>
            <p:ph type="sldNum" sz="quarter" idx="12"/>
          </p:nvPr>
        </p:nvSpPr>
        <p:spPr/>
        <p:txBody>
          <a:bodyPr/>
          <a:lstStyle/>
          <a:p>
            <a:fld id="{DC072636-299A-6C46-A669-0ADFB831C07C}" type="slidenum">
              <a:rPr lang="en-US" smtClean="0"/>
              <a:pPr/>
              <a:t>47</a:t>
            </a:fld>
            <a:endParaRPr lang="en-US" dirty="0"/>
          </a:p>
        </p:txBody>
      </p:sp>
      <p:sp>
        <p:nvSpPr>
          <p:cNvPr id="7" name="Content Placeholder 2"/>
          <p:cNvSpPr txBox="1">
            <a:spLocks/>
          </p:cNvSpPr>
          <p:nvPr/>
        </p:nvSpPr>
        <p:spPr>
          <a:xfrm>
            <a:off x="665329" y="1082722"/>
            <a:ext cx="10266527" cy="18130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000" dirty="0"/>
              <a:t>Dispatcher Suite is designed to meet the advanced requirements a customer has for a comprehensive print management and a document workflow solution. </a:t>
            </a:r>
          </a:p>
          <a:p>
            <a:endParaRPr lang="en-GB" sz="2000" dirty="0"/>
          </a:p>
          <a:p>
            <a:pPr marL="0" indent="0">
              <a:buNone/>
            </a:pPr>
            <a:r>
              <a:rPr lang="en-GB" sz="2000" dirty="0"/>
              <a:t>The software integrates two standalone applications:</a:t>
            </a:r>
          </a:p>
        </p:txBody>
      </p:sp>
      <p:sp>
        <p:nvSpPr>
          <p:cNvPr id="8" name="TextBox 7"/>
          <p:cNvSpPr txBox="1"/>
          <p:nvPr/>
        </p:nvSpPr>
        <p:spPr>
          <a:xfrm>
            <a:off x="1278482" y="4394450"/>
            <a:ext cx="3603009" cy="956544"/>
          </a:xfrm>
          <a:prstGeom prst="rect">
            <a:avLst/>
          </a:prstGeom>
          <a:noFill/>
        </p:spPr>
        <p:txBody>
          <a:bodyPr wrap="square" rtlCol="0">
            <a:spAutoFit/>
          </a:bodyPr>
          <a:lstStyle/>
          <a:p>
            <a:pPr algn="ctr"/>
            <a:r>
              <a:rPr lang="en-GB" sz="1800" dirty="0"/>
              <a:t>An enterprise print management solution</a:t>
            </a:r>
            <a:endParaRPr lang="en-GB" sz="2400" dirty="0"/>
          </a:p>
          <a:p>
            <a:pPr algn="ctr"/>
            <a:endParaRPr lang="en-US" dirty="0"/>
          </a:p>
        </p:txBody>
      </p:sp>
      <p:sp>
        <p:nvSpPr>
          <p:cNvPr id="10" name="TextBox 9"/>
          <p:cNvSpPr txBox="1"/>
          <p:nvPr/>
        </p:nvSpPr>
        <p:spPr>
          <a:xfrm>
            <a:off x="6031215" y="4426191"/>
            <a:ext cx="3603009" cy="646331"/>
          </a:xfrm>
          <a:prstGeom prst="rect">
            <a:avLst/>
          </a:prstGeom>
          <a:noFill/>
        </p:spPr>
        <p:txBody>
          <a:bodyPr wrap="square" rtlCol="0">
            <a:spAutoFit/>
          </a:bodyPr>
          <a:lstStyle/>
          <a:p>
            <a:pPr algn="ctr"/>
            <a:r>
              <a:rPr lang="en-US" sz="1800" dirty="0"/>
              <a:t>Konica Minolta’s award-winning workflow automation solution</a:t>
            </a:r>
            <a:endParaRPr lang="en-US" dirty="0"/>
          </a:p>
        </p:txBody>
      </p:sp>
      <p:pic>
        <p:nvPicPr>
          <p:cNvPr id="2051" name="Picture 3" descr="C:\Users\Hayley\Downloads\DispatcherParagon_LogoTe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9223" y="3155007"/>
            <a:ext cx="3932268" cy="9750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ayley\Downloads\logo_v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1732" y="3101872"/>
            <a:ext cx="4360856" cy="1081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6008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Dispatcher Suite Licensing Overview</a:t>
            </a:r>
          </a:p>
        </p:txBody>
      </p:sp>
      <p:sp>
        <p:nvSpPr>
          <p:cNvPr id="4" name="Slide Number Placeholder 3"/>
          <p:cNvSpPr>
            <a:spLocks noGrp="1"/>
          </p:cNvSpPr>
          <p:nvPr>
            <p:ph type="sldNum" sz="quarter" idx="12"/>
          </p:nvPr>
        </p:nvSpPr>
        <p:spPr/>
        <p:txBody>
          <a:bodyPr/>
          <a:lstStyle/>
          <a:p>
            <a:fld id="{DC072636-299A-6C46-A669-0ADFB831C07C}" type="slidenum">
              <a:rPr lang="en-US" smtClean="0"/>
              <a:pPr/>
              <a:t>48</a:t>
            </a:fld>
            <a:endParaRPr lang="en-US" dirty="0"/>
          </a:p>
        </p:txBody>
      </p:sp>
      <p:sp>
        <p:nvSpPr>
          <p:cNvPr id="7" name="Content Placeholder 2"/>
          <p:cNvSpPr txBox="1">
            <a:spLocks/>
          </p:cNvSpPr>
          <p:nvPr/>
        </p:nvSpPr>
        <p:spPr>
          <a:xfrm>
            <a:off x="665329" y="1082722"/>
            <a:ext cx="10266527" cy="18130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000" dirty="0">
                <a:latin typeface="Arial" panose="020B0604020202020204" pitchFamily="34" charset="0"/>
                <a:cs typeface="Arial" panose="020B0604020202020204" pitchFamily="34" charset="0"/>
              </a:rPr>
              <a:t>Activating Dispatcher Suite software requires two separate activation keys: one for Dispatcher Paragon and one for Dispatcher Phoenix.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Dedicated item codes and a dedicated licensing scheme have been established for Dispatcher Suite to provide a cost-effective, convenient, integrated, and scalable solution for our customers. </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1+ year of maintenance is required with all new installations.</a:t>
            </a:r>
            <a:br>
              <a:rPr lang="en-GB" sz="20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Dispatcher Suite price list - with discounted pricing for Paragon and Phoenix - can ONLY be utilized if Paragon and Phoenix are purchased at the same time at a 1:1 ratio.</a:t>
            </a:r>
            <a:br>
              <a:rPr lang="en-GB"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4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Dispatcher Phoenix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49</a:t>
            </a:fld>
            <a:endParaRPr lang="en-US" dirty="0"/>
          </a:p>
        </p:txBody>
      </p:sp>
      <p:sp>
        <p:nvSpPr>
          <p:cNvPr id="7" name="Content Placeholder 2"/>
          <p:cNvSpPr txBox="1">
            <a:spLocks/>
          </p:cNvSpPr>
          <p:nvPr/>
        </p:nvSpPr>
        <p:spPr>
          <a:xfrm>
            <a:off x="638033" y="1066800"/>
            <a:ext cx="10266527" cy="1813027"/>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 Dispatcher Phoenix Base license is needed for every device, or active input, connected to Dispatcher Phoenix. </a:t>
            </a:r>
            <a:br>
              <a:rPr lang="en-US" sz="20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Note: the same principles for counting base licenses for regular Dispatcher Phoenix apply.</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Dispatcher Phoenix Office Option Package is required for Dispatcher Suite orders.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Software maintenance is required for all Dispatcher Phoenix items.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200199457"/>
              </p:ext>
            </p:extLst>
          </p:nvPr>
        </p:nvGraphicFramePr>
        <p:xfrm>
          <a:off x="2242873" y="4113866"/>
          <a:ext cx="7056845" cy="1483360"/>
        </p:xfrm>
        <a:graphic>
          <a:graphicData uri="http://schemas.openxmlformats.org/drawingml/2006/table">
            <a:tbl>
              <a:tblPr firstRow="1" bandRow="1">
                <a:tableStyleId>{93296810-A885-4BE3-A3E7-6D5BEEA58F35}</a:tableStyleId>
              </a:tblPr>
              <a:tblGrid>
                <a:gridCol w="7056845">
                  <a:extLst>
                    <a:ext uri="{9D8B030D-6E8A-4147-A177-3AD203B41FA5}">
                      <a16:colId xmlns:a16="http://schemas.microsoft.com/office/drawing/2014/main" val="20000"/>
                    </a:ext>
                  </a:extLst>
                </a:gridCol>
              </a:tblGrid>
              <a:tr h="370840">
                <a:tc>
                  <a:txBody>
                    <a:bodyPr/>
                    <a:lstStyle/>
                    <a:p>
                      <a:pPr algn="ctr"/>
                      <a:r>
                        <a:rPr lang="en-US" sz="1100" dirty="0"/>
                        <a:t>Dispatcher</a:t>
                      </a:r>
                      <a:r>
                        <a:rPr lang="en-US" sz="1100" baseline="0" dirty="0"/>
                        <a:t> Phoenix  for Dispatcher Suite</a:t>
                      </a:r>
                      <a:endParaRPr lang="en-US" sz="1100" dirty="0"/>
                    </a:p>
                  </a:txBody>
                  <a:tcPr anchor="ctr"/>
                </a:tc>
                <a:extLst>
                  <a:ext uri="{0D108BD9-81ED-4DB2-BD59-A6C34878D82A}">
                    <a16:rowId xmlns:a16="http://schemas.microsoft.com/office/drawing/2014/main" val="10000"/>
                  </a:ext>
                </a:extLst>
              </a:tr>
              <a:tr h="370840">
                <a:tc>
                  <a:txBody>
                    <a:bodyPr/>
                    <a:lstStyle/>
                    <a:p>
                      <a:pPr algn="ctr" fontAlgn="t"/>
                      <a:r>
                        <a:rPr lang="en-US" sz="1100" b="0" i="0" u="none" strike="noStrike" dirty="0">
                          <a:effectLst/>
                          <a:latin typeface="+mn-lt"/>
                        </a:rPr>
                        <a:t>Dispatcher Phoenix Base License (when purchased with Paragon) for 1-49 Active Inputs</a:t>
                      </a:r>
                    </a:p>
                  </a:txBody>
                  <a:tcPr marL="9525" marR="9525" marT="9525" marB="0" anchor="ctr"/>
                </a:tc>
                <a:extLst>
                  <a:ext uri="{0D108BD9-81ED-4DB2-BD59-A6C34878D82A}">
                    <a16:rowId xmlns:a16="http://schemas.microsoft.com/office/drawing/2014/main" val="10001"/>
                  </a:ext>
                </a:extLst>
              </a:tr>
              <a:tr h="370840">
                <a:tc>
                  <a:txBody>
                    <a:bodyPr/>
                    <a:lstStyle/>
                    <a:p>
                      <a:pPr algn="ctr" fontAlgn="t"/>
                      <a:r>
                        <a:rPr lang="en-US" sz="1100" b="0" i="0" u="none" strike="noStrike" dirty="0">
                          <a:effectLst/>
                          <a:latin typeface="+mn-lt"/>
                        </a:rPr>
                        <a:t>Dispatcher Phoenix Base License (when purchased with Paragon) for 50-199 Active Inputs</a:t>
                      </a:r>
                    </a:p>
                  </a:txBody>
                  <a:tcPr marL="9525" marR="9525" marT="9525" marB="0" anchor="ctr"/>
                </a:tc>
                <a:extLst>
                  <a:ext uri="{0D108BD9-81ED-4DB2-BD59-A6C34878D82A}">
                    <a16:rowId xmlns:a16="http://schemas.microsoft.com/office/drawing/2014/main" val="10002"/>
                  </a:ext>
                </a:extLst>
              </a:tr>
              <a:tr h="370840">
                <a:tc>
                  <a:txBody>
                    <a:bodyPr/>
                    <a:lstStyle/>
                    <a:p>
                      <a:pPr algn="ctr" fontAlgn="t"/>
                      <a:r>
                        <a:rPr lang="en-US" sz="1100" b="0" i="0" u="none" strike="noStrike" dirty="0">
                          <a:effectLst/>
                          <a:latin typeface="+mn-lt"/>
                        </a:rPr>
                        <a:t>Dispatcher Phoenix Office Package (when purchased with Paragon)</a:t>
                      </a:r>
                    </a:p>
                  </a:txBody>
                  <a:tcPr marL="9525" marR="9525" marT="9525"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86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Dispatcher Phoenix OCR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5</a:t>
            </a:fld>
            <a:endParaRPr lang="en-US" dirty="0"/>
          </a:p>
        </p:txBody>
      </p:sp>
      <p:sp>
        <p:nvSpPr>
          <p:cNvPr id="8" name="Content Placeholder 4">
            <a:extLst>
              <a:ext uri="{FF2B5EF4-FFF2-40B4-BE49-F238E27FC236}">
                <a16:creationId xmlns:a16="http://schemas.microsoft.com/office/drawing/2014/main" id="{7281677C-A4B5-4B3E-BF18-EB4445F76F13}"/>
              </a:ext>
            </a:extLst>
          </p:cNvPr>
          <p:cNvSpPr>
            <a:spLocks noGrp="1"/>
          </p:cNvSpPr>
          <p:nvPr>
            <p:ph idx="1"/>
          </p:nvPr>
        </p:nvSpPr>
        <p:spPr>
          <a:xfrm>
            <a:off x="426339" y="962025"/>
            <a:ext cx="10035822" cy="771241"/>
          </a:xfrm>
        </p:spPr>
        <p:txBody>
          <a:bodyPr>
            <a:noAutofit/>
          </a:bodyPr>
          <a:lstStyle/>
          <a:p>
            <a:pPr marL="0" indent="0">
              <a:buNone/>
            </a:pPr>
            <a:r>
              <a:rPr lang="en-US" sz="2000" dirty="0"/>
              <a:t>The Dispatcher Phoenix Base license now includes the Advanced OCR &amp; Convert to PDF nodes! These nodes support the Tesseract OCR Engine.</a:t>
            </a:r>
            <a:endParaRPr lang="en-US" sz="1800" dirty="0"/>
          </a:p>
        </p:txBody>
      </p:sp>
      <p:pic>
        <p:nvPicPr>
          <p:cNvPr id="10" name="Picture 3" descr="C:\Users\Hayley\Downloads\px_process_ocr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487" y="2632410"/>
            <a:ext cx="2311218" cy="20685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Hayley\Downloads\px_process_convert_p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2249" y="2632411"/>
            <a:ext cx="2331229" cy="206855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21279" y="5055642"/>
            <a:ext cx="4374114" cy="402546"/>
          </a:xfrm>
          <a:prstGeom prst="rect">
            <a:avLst/>
          </a:prstGeom>
          <a:noFill/>
        </p:spPr>
        <p:txBody>
          <a:bodyPr wrap="square" rtlCol="0">
            <a:spAutoFit/>
          </a:bodyPr>
          <a:lstStyle/>
          <a:p>
            <a:pPr algn="ctr"/>
            <a:r>
              <a:rPr lang="en-US" b="1" dirty="0"/>
              <a:t>Advanced OCR &amp; Convert to PDF</a:t>
            </a:r>
          </a:p>
        </p:txBody>
      </p:sp>
      <p:cxnSp>
        <p:nvCxnSpPr>
          <p:cNvPr id="13" name="Straight Connector 12"/>
          <p:cNvCxnSpPr/>
          <p:nvPr/>
        </p:nvCxnSpPr>
        <p:spPr>
          <a:xfrm flipH="1">
            <a:off x="6353948" y="1944717"/>
            <a:ext cx="13648" cy="3794253"/>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92616" y="1944717"/>
            <a:ext cx="3635799" cy="923330"/>
          </a:xfrm>
          <a:prstGeom prst="rect">
            <a:avLst/>
          </a:prstGeom>
          <a:noFill/>
        </p:spPr>
        <p:txBody>
          <a:bodyPr wrap="square" rtlCol="0">
            <a:spAutoFit/>
          </a:bodyPr>
          <a:lstStyle/>
          <a:p>
            <a:pPr algn="ctr"/>
            <a:r>
              <a:rPr lang="en-US" sz="1800" b="1" dirty="0"/>
              <a:t>Customers can upgrade their OCR license with Kofax OmniPage!</a:t>
            </a:r>
          </a:p>
        </p:txBody>
      </p:sp>
      <p:graphicFrame>
        <p:nvGraphicFramePr>
          <p:cNvPr id="15" name="Table 14"/>
          <p:cNvGraphicFramePr>
            <a:graphicFrameLocks noGrp="1"/>
          </p:cNvGraphicFramePr>
          <p:nvPr>
            <p:extLst>
              <p:ext uri="{D42A27DB-BD31-4B8C-83A1-F6EECF244321}">
                <p14:modId xmlns:p14="http://schemas.microsoft.com/office/powerpoint/2010/main" val="508328181"/>
              </p:ext>
            </p:extLst>
          </p:nvPr>
        </p:nvGraphicFramePr>
        <p:xfrm>
          <a:off x="6610351" y="3100163"/>
          <a:ext cx="4682600" cy="741680"/>
        </p:xfrm>
        <a:graphic>
          <a:graphicData uri="http://schemas.openxmlformats.org/drawingml/2006/table">
            <a:tbl>
              <a:tblPr firstRow="1" bandRow="1">
                <a:tableStyleId>{69CF1AB2-1976-4502-BF36-3FF5EA218861}</a:tableStyleId>
              </a:tblPr>
              <a:tblGrid>
                <a:gridCol w="4682600">
                  <a:extLst>
                    <a:ext uri="{9D8B030D-6E8A-4147-A177-3AD203B41FA5}">
                      <a16:colId xmlns:a16="http://schemas.microsoft.com/office/drawing/2014/main" val="20000"/>
                    </a:ext>
                  </a:extLst>
                </a:gridCol>
              </a:tblGrid>
              <a:tr h="370840">
                <a:tc>
                  <a:txBody>
                    <a:bodyPr/>
                    <a:lstStyle/>
                    <a:p>
                      <a:pPr algn="ctr"/>
                      <a:r>
                        <a:rPr lang="en-US" b="0" dirty="0"/>
                        <a:t>DP OmniPage license for Convert to PDF</a:t>
                      </a:r>
                    </a:p>
                  </a:txBody>
                  <a:tcPr/>
                </a:tc>
                <a:extLst>
                  <a:ext uri="{0D108BD9-81ED-4DB2-BD59-A6C34878D82A}">
                    <a16:rowId xmlns:a16="http://schemas.microsoft.com/office/drawing/2014/main" val="10000"/>
                  </a:ext>
                </a:extLst>
              </a:tr>
              <a:tr h="370840">
                <a:tc>
                  <a:txBody>
                    <a:bodyPr/>
                    <a:lstStyle/>
                    <a:p>
                      <a:pPr algn="ctr"/>
                      <a:r>
                        <a:rPr lang="en-US" dirty="0"/>
                        <a:t>DP OmniPage license for Advanced OCR</a:t>
                      </a:r>
                    </a:p>
                  </a:txBody>
                  <a:tcPr/>
                </a:tc>
                <a:extLst>
                  <a:ext uri="{0D108BD9-81ED-4DB2-BD59-A6C34878D82A}">
                    <a16:rowId xmlns:a16="http://schemas.microsoft.com/office/drawing/2014/main" val="10001"/>
                  </a:ext>
                </a:extLst>
              </a:tr>
            </a:tbl>
          </a:graphicData>
        </a:graphic>
      </p:graphicFrame>
      <p:sp>
        <p:nvSpPr>
          <p:cNvPr id="16" name="Rectangle 15"/>
          <p:cNvSpPr/>
          <p:nvPr/>
        </p:nvSpPr>
        <p:spPr>
          <a:xfrm>
            <a:off x="6667954" y="4255647"/>
            <a:ext cx="4411724" cy="1323439"/>
          </a:xfrm>
          <a:prstGeom prst="rect">
            <a:avLst/>
          </a:prstGeom>
        </p:spPr>
        <p:txBody>
          <a:bodyPr wrap="square">
            <a:spAutoFit/>
          </a:bodyPr>
          <a:lstStyle/>
          <a:p>
            <a:pPr algn="ctr"/>
            <a:r>
              <a:rPr lang="en-US" sz="2000" dirty="0"/>
              <a:t>If multiple OCR Engines are licensed, the user will be able to </a:t>
            </a:r>
            <a:r>
              <a:rPr lang="en-US" sz="2000" b="1" dirty="0">
                <a:solidFill>
                  <a:srgbClr val="0070C0"/>
                </a:solidFill>
              </a:rPr>
              <a:t>select their preferred OCR Engine </a:t>
            </a:r>
            <a:r>
              <a:rPr lang="en-US" sz="2000" dirty="0"/>
              <a:t>during configuration.</a:t>
            </a:r>
          </a:p>
        </p:txBody>
      </p:sp>
    </p:spTree>
    <p:extLst>
      <p:ext uri="{BB962C8B-B14F-4D97-AF65-F5344CB8AC3E}">
        <p14:creationId xmlns:p14="http://schemas.microsoft.com/office/powerpoint/2010/main" val="4147489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Flexible Device Licensing</a:t>
            </a:r>
          </a:p>
        </p:txBody>
      </p:sp>
      <p:sp>
        <p:nvSpPr>
          <p:cNvPr id="4" name="Slide Number Placeholder 3"/>
          <p:cNvSpPr>
            <a:spLocks noGrp="1"/>
          </p:cNvSpPr>
          <p:nvPr>
            <p:ph type="sldNum" sz="quarter" idx="12"/>
          </p:nvPr>
        </p:nvSpPr>
        <p:spPr/>
        <p:txBody>
          <a:bodyPr/>
          <a:lstStyle/>
          <a:p>
            <a:fld id="{DC072636-299A-6C46-A669-0ADFB831C07C}" type="slidenum">
              <a:rPr lang="en-US" smtClean="0"/>
              <a:pPr/>
              <a:t>50</a:t>
            </a:fld>
            <a:endParaRPr lang="en-US" dirty="0"/>
          </a:p>
        </p:txBody>
      </p:sp>
      <p:sp>
        <p:nvSpPr>
          <p:cNvPr id="6" name="Rounded Rectangle 5"/>
          <p:cNvSpPr/>
          <p:nvPr/>
        </p:nvSpPr>
        <p:spPr>
          <a:xfrm>
            <a:off x="992882" y="1849094"/>
            <a:ext cx="9561393" cy="4283763"/>
          </a:xfrm>
          <a:prstGeom prst="roundRect">
            <a:avLst>
              <a:gd name="adj" fmla="val 5278"/>
            </a:avLst>
          </a:prstGeom>
          <a:solidFill>
            <a:srgbClr val="EDEAF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837837" y="2022463"/>
            <a:ext cx="4494102" cy="3864736"/>
          </a:xfrm>
          <a:prstGeom prst="roundRect">
            <a:avLst>
              <a:gd name="adj" fmla="val 5278"/>
            </a:avLst>
          </a:prstGeom>
          <a:solidFill>
            <a:schemeClr val="accent4">
              <a:lumMod val="40000"/>
              <a:lumOff val="60000"/>
            </a:schemeClr>
          </a:solidFill>
          <a:ln>
            <a:solidFill>
              <a:schemeClr val="tx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533398" y="706515"/>
            <a:ext cx="10490202" cy="102297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this example, the customer has a fleet of 35 MFPs that all need to support Dispatcher Paragon, while only 20 should be equipped with Dispatcher Phoenix. Those 20 devices are eligible for Dispatcher Suite pricing.</a:t>
            </a:r>
          </a:p>
        </p:txBody>
      </p:sp>
      <p:pic>
        <p:nvPicPr>
          <p:cNvPr id="10"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7892" y="2648698"/>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4952" y="2913534"/>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190" y="2648698"/>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4682" y="2648698"/>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0810" y="2916447"/>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345" y="2913534"/>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708" y="2913534"/>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7892" y="3466410"/>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7224" y="395483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299" y="2648698"/>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3021" y="3465984"/>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9709" y="2916447"/>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4681" y="5110127"/>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782" y="395483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6299" y="3465984"/>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3708" y="395483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14" y="2648698"/>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9717" y="3486455"/>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0662" y="514016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7892" y="5096764"/>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9533" y="395483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14" y="3486455"/>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15345" y="395483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7892" y="4251883"/>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4682" y="4251883"/>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7397" y="5148122"/>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188" y="5096764"/>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0104" y="514016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783" y="4251883"/>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13" y="5045017"/>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6414" y="4251883"/>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1189" y="4251883"/>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7761" y="5148122"/>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3783" y="508340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D:\Dispatcher\Phoenix\Presentations\6.6 Sneak Peek\bizhub-C368-DF-629-OT-506-PC-110-F-4c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08226" y="5140161"/>
            <a:ext cx="448301" cy="55245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3" descr="C:\Users\Hayley\Downloads\DispatcherParagon_LogoTex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2414" y="1988956"/>
            <a:ext cx="2553227" cy="63307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C:\Users\Hayley\Downloads\logo_v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2084" y="2126678"/>
            <a:ext cx="1997786" cy="49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1694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a:bodyPr>
          <a:lstStyle/>
          <a:p>
            <a:r>
              <a:rPr lang="en-US" dirty="0">
                <a:solidFill>
                  <a:schemeClr val="bg1"/>
                </a:solidFill>
              </a:rPr>
              <a:t>Dispatcher Phoenix Perpetual License</a:t>
            </a:r>
          </a:p>
        </p:txBody>
      </p:sp>
      <p:sp>
        <p:nvSpPr>
          <p:cNvPr id="4" name="Slide Number Placeholder 3"/>
          <p:cNvSpPr>
            <a:spLocks noGrp="1"/>
          </p:cNvSpPr>
          <p:nvPr>
            <p:ph type="sldNum" sz="quarter" idx="12"/>
          </p:nvPr>
        </p:nvSpPr>
        <p:spPr/>
        <p:txBody>
          <a:bodyPr/>
          <a:lstStyle/>
          <a:p>
            <a:fld id="{DC072636-299A-6C46-A669-0ADFB831C07C}" type="slidenum">
              <a:rPr lang="en-US" smtClean="0"/>
              <a:pPr/>
              <a:t>6</a:t>
            </a:fld>
            <a:endParaRPr lang="en-US" dirty="0"/>
          </a:p>
        </p:txBody>
      </p:sp>
      <p:sp>
        <p:nvSpPr>
          <p:cNvPr id="5" name="TextBox 4">
            <a:extLst>
              <a:ext uri="{FF2B5EF4-FFF2-40B4-BE49-F238E27FC236}">
                <a16:creationId xmlns:a16="http://schemas.microsoft.com/office/drawing/2014/main" id="{D7D1F795-2091-49E5-8877-CC3403F95E67}"/>
              </a:ext>
            </a:extLst>
          </p:cNvPr>
          <p:cNvSpPr txBox="1"/>
          <p:nvPr/>
        </p:nvSpPr>
        <p:spPr>
          <a:xfrm>
            <a:off x="849823" y="739868"/>
            <a:ext cx="6674927" cy="7663636"/>
          </a:xfrm>
          <a:prstGeom prst="rect">
            <a:avLst/>
          </a:prstGeom>
          <a:noFill/>
        </p:spPr>
        <p:txBody>
          <a:bodyPr wrap="square" rtlCol="0">
            <a:spAutoFit/>
          </a:bodyPr>
          <a:lstStyle/>
          <a:p>
            <a:pPr marL="285750" indent="-285750">
              <a:buFont typeface="Arial" panose="020B0604020202020204" pitchFamily="34" charset="0"/>
              <a:buChar char="•"/>
            </a:pPr>
            <a:r>
              <a:rPr lang="en-US" sz="2000" dirty="0"/>
              <a:t>Dispatcher Phoenix provides a stackable license that is purchased for each unique capture source. </a:t>
            </a:r>
          </a:p>
          <a:p>
            <a:pPr marL="857222" lvl="1" indent="-342900">
              <a:buFont typeface="Courier New" panose="02070309020205020404" pitchFamily="49" charset="0"/>
              <a:buChar char="o"/>
            </a:pPr>
            <a:r>
              <a:rPr lang="en-US" sz="2000" dirty="0"/>
              <a:t>A unique capture source is any point of entry into a running or scheduled workflow. Unique capture sources are counted based upon the nodes requirements.</a:t>
            </a:r>
            <a:br>
              <a:rPr lang="en-US" sz="2000" dirty="0"/>
            </a:br>
            <a:endParaRPr lang="en-US" sz="2000" dirty="0"/>
          </a:p>
          <a:p>
            <a:pPr marL="285750" indent="-285750">
              <a:buFont typeface="Arial" panose="020B0604020202020204" pitchFamily="34" charset="0"/>
              <a:buChar char="•"/>
            </a:pPr>
            <a:r>
              <a:rPr lang="en-US" sz="2000" dirty="0"/>
              <a:t>The software required to run Dispatcher Phoenix is included with each base license and this license includes all basic workflow automation functionality with no limits on page volume processing.</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Standard 1, 3, 5 Year Maintenance terms as well as Gold SLA options are available.</a:t>
            </a:r>
            <a:br>
              <a:rPr lang="en-US" sz="2000" dirty="0"/>
            </a:br>
            <a:endParaRPr lang="en-US" sz="2000" dirty="0"/>
          </a:p>
          <a:p>
            <a:pPr marL="285750" indent="-285750">
              <a:buFont typeface="Arial" panose="020B0604020202020204" pitchFamily="34" charset="0"/>
              <a:buChar char="•"/>
            </a:pPr>
            <a:r>
              <a:rPr lang="en-US" sz="2000" dirty="0"/>
              <a:t>Volume ranges are available for point of purchase discounts for quantities of 10 or more licenses.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endParaRPr lang="en-US" sz="2000" dirty="0"/>
          </a:p>
          <a:p>
            <a:br>
              <a:rPr lang="en-US" sz="2000" dirty="0"/>
            </a:br>
            <a:endParaRPr lang="en-US" sz="2000" dirty="0"/>
          </a:p>
          <a:p>
            <a:pPr marL="285750" indent="-285750">
              <a:buFont typeface="Arial" panose="020B0604020202020204" pitchFamily="34" charset="0"/>
              <a:buChar char="•"/>
            </a:pPr>
            <a:endParaRPr lang="en-US" sz="2000" dirty="0"/>
          </a:p>
          <a:p>
            <a:endParaRPr lang="en-US" sz="2000" dirty="0"/>
          </a:p>
          <a:p>
            <a:r>
              <a:rPr lang="en-US" sz="3200" dirty="0"/>
              <a:t> </a:t>
            </a:r>
          </a:p>
        </p:txBody>
      </p:sp>
      <p:graphicFrame>
        <p:nvGraphicFramePr>
          <p:cNvPr id="7" name="Table 6"/>
          <p:cNvGraphicFramePr>
            <a:graphicFrameLocks noGrp="1"/>
          </p:cNvGraphicFramePr>
          <p:nvPr>
            <p:extLst>
              <p:ext uri="{D42A27DB-BD31-4B8C-83A1-F6EECF244321}">
                <p14:modId xmlns:p14="http://schemas.microsoft.com/office/powerpoint/2010/main" val="3038508583"/>
              </p:ext>
            </p:extLst>
          </p:nvPr>
        </p:nvGraphicFramePr>
        <p:xfrm>
          <a:off x="7422079" y="2255821"/>
          <a:ext cx="3606232" cy="1854200"/>
        </p:xfrm>
        <a:graphic>
          <a:graphicData uri="http://schemas.openxmlformats.org/drawingml/2006/table">
            <a:tbl>
              <a:tblPr firstRow="1" bandRow="1">
                <a:tableStyleId>{93296810-A885-4BE3-A3E7-6D5BEEA58F35}</a:tableStyleId>
              </a:tblPr>
              <a:tblGrid>
                <a:gridCol w="3606232">
                  <a:extLst>
                    <a:ext uri="{9D8B030D-6E8A-4147-A177-3AD203B41FA5}">
                      <a16:colId xmlns:a16="http://schemas.microsoft.com/office/drawing/2014/main" val="20000"/>
                    </a:ext>
                  </a:extLst>
                </a:gridCol>
              </a:tblGrid>
              <a:tr h="370840">
                <a:tc>
                  <a:txBody>
                    <a:bodyPr/>
                    <a:lstStyle/>
                    <a:p>
                      <a:pPr algn="ctr"/>
                      <a:r>
                        <a:rPr lang="en-US" sz="1400" dirty="0"/>
                        <a:t>Dispatcher Phoenix Volume</a:t>
                      </a:r>
                      <a:r>
                        <a:rPr lang="en-US" sz="1400" baseline="0" dirty="0"/>
                        <a:t> Ranges</a:t>
                      </a:r>
                      <a:endParaRPr lang="en-US" sz="1400" dirty="0"/>
                    </a:p>
                  </a:txBody>
                  <a:tcPr/>
                </a:tc>
                <a:extLst>
                  <a:ext uri="{0D108BD9-81ED-4DB2-BD59-A6C34878D82A}">
                    <a16:rowId xmlns:a16="http://schemas.microsoft.com/office/drawing/2014/main" val="10000"/>
                  </a:ext>
                </a:extLst>
              </a:tr>
              <a:tr h="370840">
                <a:tc>
                  <a:txBody>
                    <a:bodyPr/>
                    <a:lstStyle/>
                    <a:p>
                      <a:pPr algn="ctr" fontAlgn="ctr"/>
                      <a:r>
                        <a:rPr lang="en-US" sz="1400" b="0" i="0" u="none" strike="noStrike" dirty="0">
                          <a:effectLst/>
                          <a:latin typeface="+mn-lt"/>
                        </a:rPr>
                        <a:t>Dispatcher Phoenix (1-9 Active Inputs)</a:t>
                      </a:r>
                    </a:p>
                  </a:txBody>
                  <a:tcPr marL="9525" marR="9525" marT="9525" marB="0" anchor="ctr"/>
                </a:tc>
                <a:extLst>
                  <a:ext uri="{0D108BD9-81ED-4DB2-BD59-A6C34878D82A}">
                    <a16:rowId xmlns:a16="http://schemas.microsoft.com/office/drawing/2014/main" val="10001"/>
                  </a:ext>
                </a:extLst>
              </a:tr>
              <a:tr h="370840">
                <a:tc>
                  <a:txBody>
                    <a:bodyPr/>
                    <a:lstStyle/>
                    <a:p>
                      <a:pPr algn="ctr" fontAlgn="ctr"/>
                      <a:r>
                        <a:rPr lang="en-US" sz="1400" b="0" i="0" u="none" strike="noStrike" dirty="0">
                          <a:effectLst/>
                          <a:latin typeface="+mn-lt"/>
                        </a:rPr>
                        <a:t>Dispatcher Phoenix (10-49 Active Inputs)</a:t>
                      </a:r>
                    </a:p>
                  </a:txBody>
                  <a:tcPr marL="9525" marR="9525" marT="9525" marB="0" anchor="ctr"/>
                </a:tc>
                <a:extLst>
                  <a:ext uri="{0D108BD9-81ED-4DB2-BD59-A6C34878D82A}">
                    <a16:rowId xmlns:a16="http://schemas.microsoft.com/office/drawing/2014/main" val="10002"/>
                  </a:ext>
                </a:extLst>
              </a:tr>
              <a:tr h="370840">
                <a:tc>
                  <a:txBody>
                    <a:bodyPr/>
                    <a:lstStyle/>
                    <a:p>
                      <a:pPr algn="ctr" fontAlgn="ctr"/>
                      <a:r>
                        <a:rPr lang="en-US" sz="1400" b="0" i="0" u="none" strike="noStrike" dirty="0">
                          <a:effectLst/>
                          <a:latin typeface="+mn-lt"/>
                        </a:rPr>
                        <a:t>Dispatcher Phoenix (50-199 Active Inputs)</a:t>
                      </a:r>
                    </a:p>
                  </a:txBody>
                  <a:tcPr marL="9525" marR="9525" marT="9525" marB="0" anchor="ctr"/>
                </a:tc>
                <a:extLst>
                  <a:ext uri="{0D108BD9-81ED-4DB2-BD59-A6C34878D82A}">
                    <a16:rowId xmlns:a16="http://schemas.microsoft.com/office/drawing/2014/main" val="10003"/>
                  </a:ext>
                </a:extLst>
              </a:tr>
              <a:tr h="370840">
                <a:tc>
                  <a:txBody>
                    <a:bodyPr/>
                    <a:lstStyle/>
                    <a:p>
                      <a:pPr algn="ctr" fontAlgn="ctr"/>
                      <a:r>
                        <a:rPr lang="en-US" sz="1400" b="0" i="0" u="none" strike="noStrike" dirty="0">
                          <a:effectLst/>
                          <a:latin typeface="+mn-lt"/>
                        </a:rPr>
                        <a:t>Dispatcher Phoenix (200+ Active Inputs)</a:t>
                      </a:r>
                    </a:p>
                  </a:txBody>
                  <a:tcPr marL="9525" marR="9525" marT="9525"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01274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5400000">
            <a:off x="6622209" y="1979130"/>
            <a:ext cx="5432255" cy="2953746"/>
          </a:xfrm>
          <a:prstGeom prst="rect">
            <a:avLst/>
          </a:prstGeom>
          <a:solidFill>
            <a:schemeClr val="bg1">
              <a:lumMod val="6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F86A395D-E0D4-4C6E-BE90-3F713B9B50AB}"/>
              </a:ext>
            </a:extLst>
          </p:cNvPr>
          <p:cNvSpPr/>
          <p:nvPr/>
        </p:nvSpPr>
        <p:spPr>
          <a:xfrm>
            <a:off x="-1" y="0"/>
            <a:ext cx="7861465"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normAutofit fontScale="90000"/>
          </a:bodyPr>
          <a:lstStyle/>
          <a:p>
            <a:r>
              <a:rPr lang="en-US" dirty="0">
                <a:solidFill>
                  <a:schemeClr val="bg1"/>
                </a:solidFill>
              </a:rPr>
              <a:t>How are Dispatcher Phoenix Licenses Counted?</a:t>
            </a:r>
          </a:p>
        </p:txBody>
      </p:sp>
      <p:sp>
        <p:nvSpPr>
          <p:cNvPr id="4" name="Slide Number Placeholder 3"/>
          <p:cNvSpPr>
            <a:spLocks noGrp="1"/>
          </p:cNvSpPr>
          <p:nvPr>
            <p:ph type="sldNum" sz="quarter" idx="12"/>
          </p:nvPr>
        </p:nvSpPr>
        <p:spPr/>
        <p:txBody>
          <a:bodyPr/>
          <a:lstStyle/>
          <a:p>
            <a:fld id="{DC072636-299A-6C46-A669-0ADFB831C07C}" type="slidenum">
              <a:rPr lang="en-US" smtClean="0"/>
              <a:pPr/>
              <a:t>7</a:t>
            </a:fld>
            <a:endParaRPr lang="en-US" dirty="0"/>
          </a:p>
        </p:txBody>
      </p:sp>
      <p:sp>
        <p:nvSpPr>
          <p:cNvPr id="5" name="TextBox 4">
            <a:extLst>
              <a:ext uri="{FF2B5EF4-FFF2-40B4-BE49-F238E27FC236}">
                <a16:creationId xmlns:a16="http://schemas.microsoft.com/office/drawing/2014/main" id="{D7D1F795-2091-49E5-8877-CC3403F95E67}"/>
              </a:ext>
            </a:extLst>
          </p:cNvPr>
          <p:cNvSpPr txBox="1"/>
          <p:nvPr/>
        </p:nvSpPr>
        <p:spPr>
          <a:xfrm>
            <a:off x="849823" y="739868"/>
            <a:ext cx="6808277" cy="5786199"/>
          </a:xfrm>
          <a:prstGeom prst="rect">
            <a:avLst/>
          </a:prstGeom>
          <a:noFill/>
        </p:spPr>
        <p:txBody>
          <a:bodyPr wrap="square" rtlCol="0">
            <a:spAutoFit/>
          </a:bodyPr>
          <a:lstStyle/>
          <a:p>
            <a:pPr marL="285750" indent="-285750">
              <a:buFont typeface="Arial" panose="020B0604020202020204" pitchFamily="34" charset="0"/>
              <a:buChar char="•"/>
            </a:pPr>
            <a:r>
              <a:rPr lang="en-US" sz="1400" dirty="0"/>
              <a:t>A unique capture source is a point of entry into a running or scheduled workflow (ex. 1 MFP, 1 Web Capture Device, 1 Input Folder).</a:t>
            </a:r>
            <a:br>
              <a:rPr lang="en-US" sz="1400" dirty="0"/>
            </a:br>
            <a:endParaRPr lang="en-US" sz="1400" dirty="0"/>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Unique capture sources are counted by:</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t>A workflow can have </a:t>
            </a:r>
            <a:r>
              <a:rPr lang="en-US" sz="1400" b="1" dirty="0">
                <a:solidFill>
                  <a:schemeClr val="accent6">
                    <a:lumMod val="75000"/>
                  </a:schemeClr>
                </a:solidFill>
              </a:rPr>
              <a:t>one or many capture sources.</a:t>
            </a:r>
          </a:p>
          <a:p>
            <a:pPr marL="285750" indent="-285750">
              <a:buFont typeface="Arial" panose="020B0604020202020204" pitchFamily="34" charset="0"/>
              <a:buChar char="•"/>
            </a:pPr>
            <a:endParaRPr lang="en-US" sz="1600" dirty="0"/>
          </a:p>
          <a:p>
            <a:br>
              <a:rPr lang="en-US" sz="1600" dirty="0"/>
            </a:br>
            <a:endParaRPr lang="en-US" sz="1600" dirty="0"/>
          </a:p>
          <a:p>
            <a:pPr marL="285750" indent="-285750">
              <a:buFont typeface="Arial" panose="020B0604020202020204" pitchFamily="34" charset="0"/>
              <a:buChar char="•"/>
            </a:pPr>
            <a:endParaRPr lang="en-US" sz="1600" dirty="0"/>
          </a:p>
          <a:p>
            <a:endParaRPr lang="en-US" sz="1600" dirty="0"/>
          </a:p>
          <a:p>
            <a:r>
              <a:rPr lang="en-US" sz="2400" dirty="0"/>
              <a:t> </a:t>
            </a:r>
          </a:p>
        </p:txBody>
      </p:sp>
      <p:sp>
        <p:nvSpPr>
          <p:cNvPr id="6" name="Rectangle 5"/>
          <p:cNvSpPr/>
          <p:nvPr/>
        </p:nvSpPr>
        <p:spPr>
          <a:xfrm>
            <a:off x="7904147" y="739872"/>
            <a:ext cx="2868377" cy="5432256"/>
          </a:xfrm>
          <a:prstGeom prst="rect">
            <a:avLst/>
          </a:prstGeom>
        </p:spPr>
        <p:txBody>
          <a:bodyPr wrap="square">
            <a:spAutoFit/>
          </a:bodyPr>
          <a:lstStyle/>
          <a:p>
            <a:pPr marL="0" lvl="1" algn="ctr">
              <a:spcBef>
                <a:spcPts val="1200"/>
              </a:spcBef>
              <a:defRPr/>
            </a:pPr>
            <a:br>
              <a:rPr lang="en-US" sz="1200" b="1" baseline="30000" dirty="0">
                <a:latin typeface="Arial" panose="020B0604020202020204" pitchFamily="34" charset="0"/>
                <a:cs typeface="Arial" panose="020B0604020202020204" pitchFamily="34" charset="0"/>
              </a:rPr>
            </a:br>
            <a:r>
              <a:rPr lang="en-US" sz="1200" b="1" baseline="30000" dirty="0">
                <a:latin typeface="Arial" panose="020B0604020202020204" pitchFamily="34" charset="0"/>
                <a:cs typeface="Arial" panose="020B0604020202020204" pitchFamily="34" charset="0"/>
              </a:rPr>
              <a:t>Dropbox In</a:t>
            </a:r>
            <a:br>
              <a:rPr lang="en-US" sz="1200" b="1"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Collect files from a folder in Dropbox.</a:t>
            </a:r>
            <a:br>
              <a:rPr lang="en-US" sz="1200" baseline="30000" dirty="0">
                <a:latin typeface="Arial" panose="020B0604020202020204" pitchFamily="34" charset="0"/>
                <a:cs typeface="Arial" panose="020B0604020202020204" pitchFamily="34" charset="0"/>
              </a:rPr>
            </a:br>
            <a:br>
              <a:rPr lang="en-US" sz="1200" baseline="30000" dirty="0">
                <a:latin typeface="Arial" panose="020B0604020202020204" pitchFamily="34" charset="0"/>
                <a:cs typeface="Arial" panose="020B0604020202020204" pitchFamily="34" charset="0"/>
              </a:rPr>
            </a:br>
            <a:r>
              <a:rPr lang="en-US" sz="1200" b="1" baseline="30000" dirty="0">
                <a:latin typeface="Arial" panose="020B0604020202020204" pitchFamily="34" charset="0"/>
                <a:cs typeface="Arial" panose="020B0604020202020204" pitchFamily="34" charset="0"/>
              </a:rPr>
              <a:t>Email In</a:t>
            </a:r>
            <a:br>
              <a:rPr lang="en-US" sz="1200" b="1"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Collects files from Email Folders.</a:t>
            </a:r>
          </a:p>
          <a:p>
            <a:pPr marL="0" lvl="1" algn="ctr">
              <a:spcBef>
                <a:spcPts val="1200"/>
              </a:spcBef>
              <a:defRPr/>
            </a:pPr>
            <a:r>
              <a:rPr lang="en-US" sz="1200" b="1" baseline="30000" dirty="0">
                <a:latin typeface="Arial" panose="020B0604020202020204" pitchFamily="34" charset="0"/>
                <a:cs typeface="Arial" panose="020B0604020202020204" pitchFamily="34" charset="0"/>
              </a:rPr>
              <a:t>FTP In</a:t>
            </a:r>
            <a:br>
              <a:rPr lang="en-US" sz="1200" b="1"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Collects files from FTP Servers.</a:t>
            </a:r>
          </a:p>
          <a:p>
            <a:pPr marL="0" lvl="1" algn="ctr">
              <a:spcBef>
                <a:spcPts val="1200"/>
              </a:spcBef>
              <a:defRPr/>
            </a:pPr>
            <a:r>
              <a:rPr lang="en-US" sz="1200" b="1" baseline="30000" dirty="0">
                <a:latin typeface="Arial" panose="020B0604020202020204" pitchFamily="34" charset="0"/>
                <a:cs typeface="Arial" panose="020B0604020202020204" pitchFamily="34" charset="0"/>
              </a:rPr>
              <a:t>Google Cloud Print</a:t>
            </a:r>
            <a:br>
              <a:rPr lang="en-US" sz="1200" b="1"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Receives Google Cloud print jobs.</a:t>
            </a:r>
          </a:p>
          <a:p>
            <a:pPr marL="0" lvl="1" algn="ctr">
              <a:spcBef>
                <a:spcPts val="1200"/>
              </a:spcBef>
              <a:defRPr/>
            </a:pPr>
            <a:r>
              <a:rPr lang="en-US" sz="1200" b="1" baseline="30000" dirty="0">
                <a:latin typeface="Arial" panose="020B0604020202020204" pitchFamily="34" charset="0"/>
                <a:cs typeface="Arial" panose="020B0604020202020204" pitchFamily="34" charset="0"/>
              </a:rPr>
              <a:t>HTTP In</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Receives documents that are uploaded </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through a web service.</a:t>
            </a:r>
            <a:br>
              <a:rPr lang="en-US" sz="1200" baseline="30000" dirty="0">
                <a:latin typeface="Arial" panose="020B0604020202020204" pitchFamily="34" charset="0"/>
                <a:cs typeface="Arial" panose="020B0604020202020204" pitchFamily="34" charset="0"/>
              </a:rPr>
            </a:br>
            <a:br>
              <a:rPr lang="en-US" sz="1200" b="1" baseline="30000" dirty="0">
                <a:latin typeface="Arial" panose="020B0604020202020204" pitchFamily="34" charset="0"/>
                <a:cs typeface="Arial" panose="020B0604020202020204" pitchFamily="34" charset="0"/>
              </a:rPr>
            </a:br>
            <a:r>
              <a:rPr lang="en-US" sz="1200" b="1" baseline="30000" dirty="0">
                <a:latin typeface="Arial" panose="020B0604020202020204" pitchFamily="34" charset="0"/>
                <a:cs typeface="Arial" panose="020B0604020202020204" pitchFamily="34" charset="0"/>
              </a:rPr>
              <a:t>Input Folder</a:t>
            </a:r>
            <a:br>
              <a:rPr lang="en-US" sz="1200" b="1"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Collects from local or network folders</a:t>
            </a:r>
          </a:p>
          <a:p>
            <a:pPr marL="0" lvl="1" algn="ctr">
              <a:spcBef>
                <a:spcPts val="1200"/>
              </a:spcBef>
              <a:defRPr/>
            </a:pPr>
            <a:r>
              <a:rPr lang="en-US" sz="1200" b="1" baseline="30000" dirty="0">
                <a:latin typeface="Arial" panose="020B0604020202020204" pitchFamily="34" charset="0"/>
                <a:cs typeface="Arial" panose="020B0604020202020204" pitchFamily="34" charset="0"/>
              </a:rPr>
              <a:t>JDF Converter</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Parses information from JDF file.</a:t>
            </a:r>
          </a:p>
          <a:p>
            <a:pPr marL="0" lvl="1" algn="ctr">
              <a:spcBef>
                <a:spcPts val="1200"/>
              </a:spcBef>
              <a:defRPr/>
            </a:pPr>
            <a:r>
              <a:rPr lang="en-US" sz="1200" b="1" baseline="30000" dirty="0">
                <a:latin typeface="Arial" panose="020B0604020202020204" pitchFamily="34" charset="0"/>
                <a:cs typeface="Arial" panose="020B0604020202020204" pitchFamily="34" charset="0"/>
              </a:rPr>
              <a:t>LPR In </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Collects print jobs from an LPR Client like the Windows Printer Queue.</a:t>
            </a:r>
          </a:p>
          <a:p>
            <a:pPr marL="0" lvl="1" algn="ctr">
              <a:spcBef>
                <a:spcPts val="1200"/>
              </a:spcBef>
              <a:defRPr/>
            </a:pPr>
            <a:r>
              <a:rPr lang="en-US" sz="1200" b="1" baseline="30000" dirty="0">
                <a:latin typeface="Arial" panose="020B0604020202020204" pitchFamily="34" charset="0"/>
                <a:cs typeface="Arial" panose="020B0604020202020204" pitchFamily="34" charset="0"/>
              </a:rPr>
              <a:t>MFP Panel</a:t>
            </a:r>
            <a:r>
              <a:rPr lang="en-US" sz="1200" baseline="30000" dirty="0">
                <a:latin typeface="Arial" panose="020B0604020202020204" pitchFamily="34" charset="0"/>
                <a:cs typeface="Arial" panose="020B0604020202020204" pitchFamily="34" charset="0"/>
              </a:rPr>
              <a:t> </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Allows you to initiate workflows directly from </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an MFP using bEST technology.</a:t>
            </a:r>
            <a:br>
              <a:rPr lang="en-US" sz="1200" baseline="30000" dirty="0">
                <a:latin typeface="Arial" panose="020B0604020202020204" pitchFamily="34" charset="0"/>
                <a:cs typeface="Arial" panose="020B0604020202020204" pitchFamily="34" charset="0"/>
              </a:rPr>
            </a:br>
            <a:br>
              <a:rPr lang="en-US" sz="1200" baseline="30000" dirty="0">
                <a:latin typeface="Arial" panose="020B0604020202020204" pitchFamily="34" charset="0"/>
                <a:cs typeface="Arial" panose="020B0604020202020204" pitchFamily="34" charset="0"/>
              </a:rPr>
            </a:br>
            <a:r>
              <a:rPr lang="en-US" sz="1200" b="1" baseline="30000" dirty="0">
                <a:latin typeface="Arial" panose="020B0604020202020204" pitchFamily="34" charset="0"/>
                <a:cs typeface="Arial" panose="020B0604020202020204" pitchFamily="34" charset="0"/>
              </a:rPr>
              <a:t>MFP</a:t>
            </a:r>
            <a:r>
              <a:rPr lang="en-US" sz="1200" baseline="30000" dirty="0">
                <a:latin typeface="Arial" panose="020B0604020202020204" pitchFamily="34" charset="0"/>
                <a:cs typeface="Arial" panose="020B0604020202020204" pitchFamily="34" charset="0"/>
              </a:rPr>
              <a:t> </a:t>
            </a:r>
            <a:r>
              <a:rPr lang="en-US" sz="1200" b="1" baseline="30000" dirty="0">
                <a:latin typeface="Arial" panose="020B0604020202020204" pitchFamily="34" charset="0"/>
                <a:cs typeface="Arial" panose="020B0604020202020204" pitchFamily="34" charset="0"/>
              </a:rPr>
              <a:t>User Box</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Collects from MFP User Boxes</a:t>
            </a:r>
          </a:p>
          <a:p>
            <a:pPr marL="0" lvl="1" algn="ctr">
              <a:spcBef>
                <a:spcPts val="600"/>
              </a:spcBef>
              <a:defRPr/>
            </a:pPr>
            <a:r>
              <a:rPr lang="en-US" sz="1200" b="1" baseline="30000" dirty="0">
                <a:latin typeface="Arial" panose="020B0604020202020204" pitchFamily="34" charset="0"/>
                <a:cs typeface="Arial" panose="020B0604020202020204" pitchFamily="34" charset="0"/>
              </a:rPr>
              <a:t>SMTP In </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Receives emails sent from an MFP.</a:t>
            </a:r>
          </a:p>
          <a:p>
            <a:pPr marL="0" lvl="1" algn="ctr">
              <a:spcBef>
                <a:spcPts val="600"/>
              </a:spcBef>
              <a:defRPr/>
            </a:pPr>
            <a:r>
              <a:rPr lang="en-US" sz="1200" b="1" baseline="30000" dirty="0">
                <a:latin typeface="Arial" panose="020B0604020202020204" pitchFamily="34" charset="0"/>
                <a:cs typeface="Arial" panose="020B0604020202020204" pitchFamily="34" charset="0"/>
              </a:rPr>
              <a:t>Google Cloud Print</a:t>
            </a:r>
            <a:br>
              <a:rPr lang="en-US" sz="1200" b="1"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Receives Google Cloud print jobs.</a:t>
            </a:r>
          </a:p>
          <a:p>
            <a:pPr marL="0" lvl="1" algn="ctr">
              <a:spcBef>
                <a:spcPts val="600"/>
              </a:spcBef>
              <a:defRPr/>
            </a:pPr>
            <a:r>
              <a:rPr lang="en-US" sz="1200" b="1" baseline="30000" dirty="0">
                <a:latin typeface="Arial" panose="020B0604020202020204" pitchFamily="34" charset="0"/>
                <a:cs typeface="Arial" panose="020B0604020202020204" pitchFamily="34" charset="0"/>
              </a:rPr>
              <a:t>Web Capture</a:t>
            </a:r>
            <a:br>
              <a:rPr lang="en-US" sz="1200" b="1"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Capture documents from</a:t>
            </a:r>
            <a:br>
              <a:rPr lang="en-US" sz="1200" baseline="30000" dirty="0">
                <a:latin typeface="Arial" panose="020B0604020202020204" pitchFamily="34" charset="0"/>
                <a:cs typeface="Arial" panose="020B0604020202020204" pitchFamily="34" charset="0"/>
              </a:rPr>
            </a:br>
            <a:r>
              <a:rPr lang="en-US" sz="1200" baseline="30000" dirty="0">
                <a:latin typeface="Arial" panose="020B0604020202020204" pitchFamily="34" charset="0"/>
                <a:cs typeface="Arial" panose="020B0604020202020204" pitchFamily="34" charset="0"/>
              </a:rPr>
              <a:t> any device via a web browser.</a:t>
            </a:r>
          </a:p>
        </p:txBody>
      </p:sp>
      <p:graphicFrame>
        <p:nvGraphicFramePr>
          <p:cNvPr id="8" name="Table 7"/>
          <p:cNvGraphicFramePr>
            <a:graphicFrameLocks noGrp="1"/>
          </p:cNvGraphicFramePr>
          <p:nvPr>
            <p:extLst>
              <p:ext uri="{D42A27DB-BD31-4B8C-83A1-F6EECF244321}">
                <p14:modId xmlns:p14="http://schemas.microsoft.com/office/powerpoint/2010/main" val="2222934360"/>
              </p:ext>
            </p:extLst>
          </p:nvPr>
        </p:nvGraphicFramePr>
        <p:xfrm>
          <a:off x="659028" y="1861752"/>
          <a:ext cx="6895068" cy="3995352"/>
        </p:xfrm>
        <a:graphic>
          <a:graphicData uri="http://schemas.openxmlformats.org/drawingml/2006/table">
            <a:tbl>
              <a:tblPr/>
              <a:tblGrid>
                <a:gridCol w="1149178">
                  <a:extLst>
                    <a:ext uri="{9D8B030D-6E8A-4147-A177-3AD203B41FA5}">
                      <a16:colId xmlns:a16="http://schemas.microsoft.com/office/drawing/2014/main" val="20000"/>
                    </a:ext>
                  </a:extLst>
                </a:gridCol>
                <a:gridCol w="1149178">
                  <a:extLst>
                    <a:ext uri="{9D8B030D-6E8A-4147-A177-3AD203B41FA5}">
                      <a16:colId xmlns:a16="http://schemas.microsoft.com/office/drawing/2014/main" val="20001"/>
                    </a:ext>
                  </a:extLst>
                </a:gridCol>
                <a:gridCol w="1149178">
                  <a:extLst>
                    <a:ext uri="{9D8B030D-6E8A-4147-A177-3AD203B41FA5}">
                      <a16:colId xmlns:a16="http://schemas.microsoft.com/office/drawing/2014/main" val="20002"/>
                    </a:ext>
                  </a:extLst>
                </a:gridCol>
                <a:gridCol w="1149178">
                  <a:extLst>
                    <a:ext uri="{9D8B030D-6E8A-4147-A177-3AD203B41FA5}">
                      <a16:colId xmlns:a16="http://schemas.microsoft.com/office/drawing/2014/main" val="20003"/>
                    </a:ext>
                  </a:extLst>
                </a:gridCol>
                <a:gridCol w="1149178">
                  <a:extLst>
                    <a:ext uri="{9D8B030D-6E8A-4147-A177-3AD203B41FA5}">
                      <a16:colId xmlns:a16="http://schemas.microsoft.com/office/drawing/2014/main" val="20004"/>
                    </a:ext>
                  </a:extLst>
                </a:gridCol>
                <a:gridCol w="1149178">
                  <a:extLst>
                    <a:ext uri="{9D8B030D-6E8A-4147-A177-3AD203B41FA5}">
                      <a16:colId xmlns:a16="http://schemas.microsoft.com/office/drawing/2014/main" val="20005"/>
                    </a:ext>
                  </a:extLst>
                </a:gridCol>
              </a:tblGrid>
              <a:tr h="290799">
                <a:tc>
                  <a:txBody>
                    <a:bodyPr/>
                    <a:lstStyle/>
                    <a:p>
                      <a:pPr algn="ctr"/>
                      <a:r>
                        <a:rPr lang="en-US" sz="900" b="1" dirty="0">
                          <a:solidFill>
                            <a:schemeClr val="bg1"/>
                          </a:solidFill>
                          <a:effectLst/>
                        </a:rPr>
                        <a:t>Input Node</a:t>
                      </a:r>
                      <a:endParaRPr lang="en-US" sz="900" dirty="0">
                        <a:solidFill>
                          <a:schemeClr val="bg1"/>
                        </a:solidFill>
                        <a:effectLst/>
                      </a:endParaRPr>
                    </a:p>
                  </a:txBody>
                  <a:tcPr marL="49757" marR="49757" marT="24878" marB="24878" anchor="ctr">
                    <a:lnL>
                      <a:noFill/>
                    </a:lnL>
                    <a:lnR>
                      <a:noFill/>
                    </a:lnR>
                    <a:lnT>
                      <a:noFill/>
                    </a:lnT>
                    <a:lnB>
                      <a:noFill/>
                    </a:lnB>
                    <a:solidFill>
                      <a:srgbClr val="4C3B7D"/>
                    </a:solidFill>
                  </a:tcPr>
                </a:tc>
                <a:tc>
                  <a:txBody>
                    <a:bodyPr/>
                    <a:lstStyle/>
                    <a:p>
                      <a:pPr algn="ctr"/>
                      <a:r>
                        <a:rPr lang="en-US" sz="900" b="1" dirty="0">
                          <a:solidFill>
                            <a:schemeClr val="bg1"/>
                          </a:solidFill>
                          <a:effectLst/>
                        </a:rPr>
                        <a:t>Folder Path</a:t>
                      </a:r>
                      <a:endParaRPr lang="en-US" sz="900" dirty="0">
                        <a:solidFill>
                          <a:schemeClr val="bg1"/>
                        </a:solidFill>
                        <a:effectLst/>
                      </a:endParaRPr>
                    </a:p>
                  </a:txBody>
                  <a:tcPr marL="49757" marR="49757" marT="24878" marB="24878" anchor="ctr">
                    <a:lnL>
                      <a:noFill/>
                    </a:lnL>
                    <a:lnR>
                      <a:noFill/>
                    </a:lnR>
                    <a:lnT>
                      <a:noFill/>
                    </a:lnT>
                    <a:lnB>
                      <a:noFill/>
                    </a:lnB>
                    <a:solidFill>
                      <a:srgbClr val="4C3B7D"/>
                    </a:solidFill>
                  </a:tcPr>
                </a:tc>
                <a:tc>
                  <a:txBody>
                    <a:bodyPr/>
                    <a:lstStyle/>
                    <a:p>
                      <a:pPr algn="ctr"/>
                      <a:r>
                        <a:rPr lang="en-US" sz="900" b="1" dirty="0">
                          <a:solidFill>
                            <a:schemeClr val="bg1"/>
                          </a:solidFill>
                          <a:effectLst/>
                        </a:rPr>
                        <a:t>Host Name</a:t>
                      </a:r>
                      <a:endParaRPr lang="en-US" sz="900" dirty="0">
                        <a:solidFill>
                          <a:schemeClr val="bg1"/>
                        </a:solidFill>
                        <a:effectLst/>
                      </a:endParaRPr>
                    </a:p>
                  </a:txBody>
                  <a:tcPr marL="49757" marR="49757" marT="24878" marB="24878" anchor="ctr">
                    <a:lnL>
                      <a:noFill/>
                    </a:lnL>
                    <a:lnR>
                      <a:noFill/>
                    </a:lnR>
                    <a:lnT>
                      <a:noFill/>
                    </a:lnT>
                    <a:lnB>
                      <a:noFill/>
                    </a:lnB>
                    <a:solidFill>
                      <a:srgbClr val="4C3B7D"/>
                    </a:solidFill>
                  </a:tcPr>
                </a:tc>
                <a:tc>
                  <a:txBody>
                    <a:bodyPr/>
                    <a:lstStyle/>
                    <a:p>
                      <a:pPr algn="ctr"/>
                      <a:r>
                        <a:rPr lang="en-US" sz="900" b="1" dirty="0">
                          <a:solidFill>
                            <a:schemeClr val="bg1"/>
                          </a:solidFill>
                          <a:effectLst/>
                        </a:rPr>
                        <a:t>IP Address</a:t>
                      </a:r>
                      <a:endParaRPr lang="en-US" sz="900" dirty="0">
                        <a:solidFill>
                          <a:schemeClr val="bg1"/>
                        </a:solidFill>
                        <a:effectLst/>
                      </a:endParaRPr>
                    </a:p>
                  </a:txBody>
                  <a:tcPr marL="49757" marR="49757" marT="24878" marB="24878" anchor="ctr">
                    <a:lnL>
                      <a:noFill/>
                    </a:lnL>
                    <a:lnR>
                      <a:noFill/>
                    </a:lnR>
                    <a:lnT>
                      <a:noFill/>
                    </a:lnT>
                    <a:lnB>
                      <a:noFill/>
                    </a:lnB>
                    <a:solidFill>
                      <a:srgbClr val="4C3B7D"/>
                    </a:solidFill>
                  </a:tcPr>
                </a:tc>
                <a:tc>
                  <a:txBody>
                    <a:bodyPr/>
                    <a:lstStyle/>
                    <a:p>
                      <a:pPr algn="ctr"/>
                      <a:r>
                        <a:rPr lang="en-US" sz="900" b="1" dirty="0">
                          <a:solidFill>
                            <a:schemeClr val="bg1"/>
                          </a:solidFill>
                          <a:effectLst/>
                        </a:rPr>
                        <a:t>Print Queue</a:t>
                      </a:r>
                      <a:endParaRPr lang="en-US" sz="900" dirty="0">
                        <a:solidFill>
                          <a:schemeClr val="bg1"/>
                        </a:solidFill>
                        <a:effectLst/>
                      </a:endParaRPr>
                    </a:p>
                  </a:txBody>
                  <a:tcPr marL="49757" marR="49757" marT="24878" marB="24878" anchor="ctr">
                    <a:lnL>
                      <a:noFill/>
                    </a:lnL>
                    <a:lnR>
                      <a:noFill/>
                    </a:lnR>
                    <a:lnT>
                      <a:noFill/>
                    </a:lnT>
                    <a:lnB>
                      <a:noFill/>
                    </a:lnB>
                    <a:solidFill>
                      <a:srgbClr val="4C3B7D"/>
                    </a:solidFill>
                  </a:tcPr>
                </a:tc>
                <a:tc>
                  <a:txBody>
                    <a:bodyPr/>
                    <a:lstStyle/>
                    <a:p>
                      <a:pPr algn="ctr"/>
                      <a:r>
                        <a:rPr lang="en-US" sz="900" b="1" dirty="0">
                          <a:solidFill>
                            <a:schemeClr val="bg1"/>
                          </a:solidFill>
                          <a:effectLst/>
                        </a:rPr>
                        <a:t>URL</a:t>
                      </a:r>
                      <a:endParaRPr lang="en-US" sz="900" dirty="0">
                        <a:solidFill>
                          <a:schemeClr val="bg1"/>
                        </a:solidFill>
                        <a:effectLst/>
                      </a:endParaRPr>
                    </a:p>
                  </a:txBody>
                  <a:tcPr marL="49757" marR="49757" marT="24878" marB="24878" anchor="ctr">
                    <a:lnL>
                      <a:noFill/>
                    </a:lnL>
                    <a:lnR>
                      <a:noFill/>
                    </a:lnR>
                    <a:lnT>
                      <a:noFill/>
                    </a:lnT>
                    <a:lnB>
                      <a:noFill/>
                    </a:lnB>
                    <a:solidFill>
                      <a:srgbClr val="4C3B7D"/>
                    </a:solidFill>
                  </a:tcPr>
                </a:tc>
                <a:extLst>
                  <a:ext uri="{0D108BD9-81ED-4DB2-BD59-A6C34878D82A}">
                    <a16:rowId xmlns:a16="http://schemas.microsoft.com/office/drawing/2014/main" val="10000"/>
                  </a:ext>
                </a:extLst>
              </a:tr>
              <a:tr h="290799">
                <a:tc>
                  <a:txBody>
                    <a:bodyPr/>
                    <a:lstStyle/>
                    <a:p>
                      <a:pPr algn="l"/>
                      <a:r>
                        <a:rPr lang="en-US" sz="900" dirty="0">
                          <a:effectLst/>
                        </a:rPr>
                        <a:t>Dropbox In</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extLst>
                  <a:ext uri="{0D108BD9-81ED-4DB2-BD59-A6C34878D82A}">
                    <a16:rowId xmlns:a16="http://schemas.microsoft.com/office/drawing/2014/main" val="10001"/>
                  </a:ext>
                </a:extLst>
              </a:tr>
              <a:tr h="290799">
                <a:tc>
                  <a:txBody>
                    <a:bodyPr/>
                    <a:lstStyle/>
                    <a:p>
                      <a:pPr algn="l"/>
                      <a:r>
                        <a:rPr lang="en-US" sz="900" dirty="0">
                          <a:effectLst/>
                        </a:rPr>
                        <a:t>Email In</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extLst>
                  <a:ext uri="{0D108BD9-81ED-4DB2-BD59-A6C34878D82A}">
                    <a16:rowId xmlns:a16="http://schemas.microsoft.com/office/drawing/2014/main" val="10003"/>
                  </a:ext>
                </a:extLst>
              </a:tr>
              <a:tr h="290799">
                <a:tc>
                  <a:txBody>
                    <a:bodyPr/>
                    <a:lstStyle/>
                    <a:p>
                      <a:pPr algn="l"/>
                      <a:r>
                        <a:rPr lang="en-US" sz="900" dirty="0">
                          <a:effectLst/>
                        </a:rPr>
                        <a:t>FTP In</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extLst>
                  <a:ext uri="{0D108BD9-81ED-4DB2-BD59-A6C34878D82A}">
                    <a16:rowId xmlns:a16="http://schemas.microsoft.com/office/drawing/2014/main" val="10004"/>
                  </a:ext>
                </a:extLst>
              </a:tr>
              <a:tr h="505764">
                <a:tc>
                  <a:txBody>
                    <a:bodyPr/>
                    <a:lstStyle/>
                    <a:p>
                      <a:pPr algn="l"/>
                      <a:r>
                        <a:rPr lang="en-US" sz="900" dirty="0">
                          <a:effectLst/>
                        </a:rPr>
                        <a:t>Google Cloud Print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extLst>
                  <a:ext uri="{0D108BD9-81ED-4DB2-BD59-A6C34878D82A}">
                    <a16:rowId xmlns:a16="http://schemas.microsoft.com/office/drawing/2014/main" val="10005"/>
                  </a:ext>
                </a:extLst>
              </a:tr>
              <a:tr h="290799">
                <a:tc>
                  <a:txBody>
                    <a:bodyPr/>
                    <a:lstStyle/>
                    <a:p>
                      <a:pPr algn="l"/>
                      <a:r>
                        <a:rPr lang="en-US" sz="900" dirty="0">
                          <a:effectLst/>
                        </a:rPr>
                        <a:t>HTTP In</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extLst>
                  <a:ext uri="{0D108BD9-81ED-4DB2-BD59-A6C34878D82A}">
                    <a16:rowId xmlns:a16="http://schemas.microsoft.com/office/drawing/2014/main" val="10006"/>
                  </a:ext>
                </a:extLst>
              </a:tr>
              <a:tr h="290799">
                <a:tc>
                  <a:txBody>
                    <a:bodyPr/>
                    <a:lstStyle/>
                    <a:p>
                      <a:pPr algn="l"/>
                      <a:r>
                        <a:rPr lang="en-US" sz="900" dirty="0">
                          <a:effectLst/>
                        </a:rPr>
                        <a:t>Input Folder</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extLst>
                  <a:ext uri="{0D108BD9-81ED-4DB2-BD59-A6C34878D82A}">
                    <a16:rowId xmlns:a16="http://schemas.microsoft.com/office/drawing/2014/main" val="10007"/>
                  </a:ext>
                </a:extLst>
              </a:tr>
              <a:tr h="290799">
                <a:tc>
                  <a:txBody>
                    <a:bodyPr/>
                    <a:lstStyle/>
                    <a:p>
                      <a:pPr algn="l"/>
                      <a:r>
                        <a:rPr lang="en-US" sz="900" dirty="0">
                          <a:effectLst/>
                        </a:rPr>
                        <a:t>JDF Converter</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extLst>
                  <a:ext uri="{0D108BD9-81ED-4DB2-BD59-A6C34878D82A}">
                    <a16:rowId xmlns:a16="http://schemas.microsoft.com/office/drawing/2014/main" val="10008"/>
                  </a:ext>
                </a:extLst>
              </a:tr>
              <a:tr h="290799">
                <a:tc>
                  <a:txBody>
                    <a:bodyPr/>
                    <a:lstStyle/>
                    <a:p>
                      <a:pPr algn="l"/>
                      <a:r>
                        <a:rPr lang="en-US" sz="900" dirty="0">
                          <a:effectLst/>
                        </a:rPr>
                        <a:t>LPR In</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extLst>
                  <a:ext uri="{0D108BD9-81ED-4DB2-BD59-A6C34878D82A}">
                    <a16:rowId xmlns:a16="http://schemas.microsoft.com/office/drawing/2014/main" val="10009"/>
                  </a:ext>
                </a:extLst>
              </a:tr>
              <a:tr h="290799">
                <a:tc>
                  <a:txBody>
                    <a:bodyPr/>
                    <a:lstStyle/>
                    <a:p>
                      <a:pPr algn="l"/>
                      <a:r>
                        <a:rPr lang="en-US" sz="900" dirty="0">
                          <a:effectLst/>
                        </a:rPr>
                        <a:t>MFP Panel</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extLst>
                  <a:ext uri="{0D108BD9-81ED-4DB2-BD59-A6C34878D82A}">
                    <a16:rowId xmlns:a16="http://schemas.microsoft.com/office/drawing/2014/main" val="10013"/>
                  </a:ext>
                </a:extLst>
              </a:tr>
              <a:tr h="290799">
                <a:tc>
                  <a:txBody>
                    <a:bodyPr/>
                    <a:lstStyle/>
                    <a:p>
                      <a:pPr algn="l"/>
                      <a:r>
                        <a:rPr lang="en-US" sz="900" dirty="0">
                          <a:effectLst/>
                        </a:rPr>
                        <a:t>MFP User Box</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extLst>
                  <a:ext uri="{0D108BD9-81ED-4DB2-BD59-A6C34878D82A}">
                    <a16:rowId xmlns:a16="http://schemas.microsoft.com/office/drawing/2014/main" val="10010"/>
                  </a:ext>
                </a:extLst>
              </a:tr>
              <a:tr h="290799">
                <a:tc>
                  <a:txBody>
                    <a:bodyPr/>
                    <a:lstStyle/>
                    <a:p>
                      <a:pPr algn="l"/>
                      <a:r>
                        <a:rPr lang="en-US" sz="900" dirty="0">
                          <a:effectLst/>
                        </a:rPr>
                        <a:t>SMTP In</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5F5F5"/>
                    </a:solidFill>
                  </a:tcPr>
                </a:tc>
                <a:extLst>
                  <a:ext uri="{0D108BD9-81ED-4DB2-BD59-A6C34878D82A}">
                    <a16:rowId xmlns:a16="http://schemas.microsoft.com/office/drawing/2014/main" val="10011"/>
                  </a:ext>
                </a:extLst>
              </a:tr>
              <a:tr h="290799">
                <a:tc>
                  <a:txBody>
                    <a:bodyPr/>
                    <a:lstStyle/>
                    <a:p>
                      <a:pPr algn="l"/>
                      <a:r>
                        <a:rPr lang="en-US" sz="900" dirty="0">
                          <a:effectLst/>
                        </a:rPr>
                        <a:t>Web Capture</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tc>
                  <a:txBody>
                    <a:bodyPr/>
                    <a:lstStyle/>
                    <a:p>
                      <a:pPr algn="ctr"/>
                      <a:r>
                        <a:rPr lang="en-US" sz="900" dirty="0">
                          <a:effectLst/>
                        </a:rPr>
                        <a:t>-</a:t>
                      </a:r>
                    </a:p>
                  </a:txBody>
                  <a:tcPr marL="49757" marR="49757" marT="24878" marB="24878" anchor="ctr">
                    <a:lnL>
                      <a:noFill/>
                    </a:lnL>
                    <a:lnR>
                      <a:noFill/>
                    </a:lnR>
                    <a:lnT>
                      <a:noFill/>
                    </a:lnT>
                    <a:lnB>
                      <a:noFill/>
                    </a:lnB>
                    <a:solidFill>
                      <a:srgbClr val="FAFAFA"/>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132911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0" y="0"/>
            <a:ext cx="7524750"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p:txBody>
          <a:bodyPr/>
          <a:lstStyle/>
          <a:p>
            <a:r>
              <a:rPr lang="en-US" dirty="0">
                <a:solidFill>
                  <a:schemeClr val="bg1"/>
                </a:solidFill>
              </a:rPr>
              <a:t>Dispatcher Phoenix SLA Information</a:t>
            </a:r>
          </a:p>
        </p:txBody>
      </p:sp>
      <p:sp>
        <p:nvSpPr>
          <p:cNvPr id="4" name="Slide Number Placeholder 3"/>
          <p:cNvSpPr>
            <a:spLocks noGrp="1"/>
          </p:cNvSpPr>
          <p:nvPr>
            <p:ph type="sldNum" sz="quarter" idx="12"/>
          </p:nvPr>
        </p:nvSpPr>
        <p:spPr/>
        <p:txBody>
          <a:bodyPr/>
          <a:lstStyle/>
          <a:p>
            <a:fld id="{DC072636-299A-6C46-A669-0ADFB831C07C}" type="slidenum">
              <a:rPr lang="en-US" smtClean="0"/>
              <a:pPr/>
              <a:t>8</a:t>
            </a:fld>
            <a:endParaRPr lang="en-US" dirty="0"/>
          </a:p>
        </p:txBody>
      </p:sp>
      <p:sp>
        <p:nvSpPr>
          <p:cNvPr id="7" name="Content Placeholder 2"/>
          <p:cNvSpPr txBox="1">
            <a:spLocks/>
          </p:cNvSpPr>
          <p:nvPr/>
        </p:nvSpPr>
        <p:spPr>
          <a:xfrm>
            <a:off x="345056" y="850589"/>
            <a:ext cx="11289101" cy="4893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latin typeface="Arial" panose="020B0604020202020204" pitchFamily="34" charset="0"/>
                <a:cs typeface="Arial" panose="020B0604020202020204" pitchFamily="34" charset="0"/>
              </a:rPr>
              <a:t>For Dispatcher Phoenix, there are options for both standard maintenance and Gold SLA support.</a:t>
            </a: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196451241"/>
              </p:ext>
            </p:extLst>
          </p:nvPr>
        </p:nvGraphicFramePr>
        <p:xfrm>
          <a:off x="6571681" y="1339970"/>
          <a:ext cx="3468347" cy="4215552"/>
        </p:xfrm>
        <a:graphic>
          <a:graphicData uri="http://schemas.openxmlformats.org/drawingml/2006/table">
            <a:tbl>
              <a:tblPr firstRow="1" bandRow="1">
                <a:tableStyleId>{93296810-A885-4BE3-A3E7-6D5BEEA58F35}</a:tableStyleId>
              </a:tblPr>
              <a:tblGrid>
                <a:gridCol w="3468347">
                  <a:extLst>
                    <a:ext uri="{9D8B030D-6E8A-4147-A177-3AD203B41FA5}">
                      <a16:colId xmlns:a16="http://schemas.microsoft.com/office/drawing/2014/main" val="20000"/>
                    </a:ext>
                  </a:extLst>
                </a:gridCol>
              </a:tblGrid>
              <a:tr h="351296">
                <a:tc>
                  <a:txBody>
                    <a:bodyPr/>
                    <a:lstStyle/>
                    <a:p>
                      <a:pPr algn="ctr"/>
                      <a:r>
                        <a:rPr lang="en-US" sz="1100" dirty="0"/>
                        <a:t>Dispatcher</a:t>
                      </a:r>
                      <a:r>
                        <a:rPr lang="en-US" sz="1100" baseline="0" dirty="0"/>
                        <a:t> Phoenix Gold SLA Options</a:t>
                      </a:r>
                      <a:endParaRPr lang="en-US" sz="1100" dirty="0"/>
                    </a:p>
                  </a:txBody>
                  <a:tcPr anchor="ctr"/>
                </a:tc>
                <a:extLst>
                  <a:ext uri="{0D108BD9-81ED-4DB2-BD59-A6C34878D82A}">
                    <a16:rowId xmlns:a16="http://schemas.microsoft.com/office/drawing/2014/main" val="10000"/>
                  </a:ext>
                </a:extLst>
              </a:tr>
              <a:tr h="351296">
                <a:tc>
                  <a:txBody>
                    <a:bodyPr/>
                    <a:lstStyle/>
                    <a:p>
                      <a:pPr algn="ctr" fontAlgn="ctr"/>
                      <a:r>
                        <a:rPr lang="en-US" sz="1000" b="0" i="0" u="none" strike="noStrike" dirty="0">
                          <a:effectLst/>
                          <a:latin typeface="+mn-lt"/>
                        </a:rPr>
                        <a:t>Dispatcher Phoenix (1-9 Active Inputs) 1 </a:t>
                      </a:r>
                      <a:r>
                        <a:rPr lang="en-US" sz="1000" dirty="0"/>
                        <a:t>Yr  Gold SLA </a:t>
                      </a:r>
                      <a:endParaRPr lang="en-US" sz="1000" b="0" i="0" u="none" strike="noStrike" dirty="0">
                        <a:effectLst/>
                        <a:latin typeface="+mn-lt"/>
                      </a:endParaRPr>
                    </a:p>
                  </a:txBody>
                  <a:tcPr marL="9525" marR="9525" marT="9525" marB="0" anchor="ctr"/>
                </a:tc>
                <a:extLst>
                  <a:ext uri="{0D108BD9-81ED-4DB2-BD59-A6C34878D82A}">
                    <a16:rowId xmlns:a16="http://schemas.microsoft.com/office/drawing/2014/main" val="10008"/>
                  </a:ext>
                </a:extLst>
              </a:tr>
              <a:tr h="351296">
                <a:tc>
                  <a:txBody>
                    <a:bodyPr/>
                    <a:lstStyle/>
                    <a:p>
                      <a:pPr algn="ctr" fontAlgn="ctr"/>
                      <a:r>
                        <a:rPr lang="en-US" sz="1000" b="0" i="0" u="none" strike="noStrike" dirty="0">
                          <a:effectLst/>
                          <a:latin typeface="+mn-lt"/>
                        </a:rPr>
                        <a:t>Dispatcher Phoenix (10-49 Active Inputs) 1 </a:t>
                      </a:r>
                      <a:r>
                        <a:rPr lang="en-US" sz="1000" dirty="0"/>
                        <a:t>Yr  Gold SLA </a:t>
                      </a:r>
                      <a:endParaRPr lang="en-US" sz="1000" b="0" i="0" u="none" strike="noStrike" dirty="0">
                        <a:effectLst/>
                        <a:latin typeface="+mn-lt"/>
                      </a:endParaRPr>
                    </a:p>
                  </a:txBody>
                  <a:tcPr marL="9525" marR="9525" marT="9525" marB="0" anchor="ctr"/>
                </a:tc>
                <a:extLst>
                  <a:ext uri="{0D108BD9-81ED-4DB2-BD59-A6C34878D82A}">
                    <a16:rowId xmlns:a16="http://schemas.microsoft.com/office/drawing/2014/main" val="10009"/>
                  </a:ext>
                </a:extLst>
              </a:tr>
              <a:tr h="351296">
                <a:tc>
                  <a:txBody>
                    <a:bodyPr/>
                    <a:lstStyle/>
                    <a:p>
                      <a:pPr algn="ctr" fontAlgn="ctr"/>
                      <a:r>
                        <a:rPr lang="en-US" sz="1000" b="0" i="0" u="none" strike="noStrike" dirty="0">
                          <a:effectLst/>
                          <a:latin typeface="+mn-lt"/>
                        </a:rPr>
                        <a:t>Dispatcher Phoenix (50-199 Active Inputs) 1 </a:t>
                      </a:r>
                      <a:r>
                        <a:rPr lang="en-US" sz="1000" dirty="0"/>
                        <a:t>Yr  Gold SLA </a:t>
                      </a:r>
                      <a:endParaRPr lang="en-US" sz="1000" b="0" i="0" u="none" strike="noStrike" dirty="0">
                        <a:effectLst/>
                        <a:latin typeface="+mn-lt"/>
                      </a:endParaRPr>
                    </a:p>
                  </a:txBody>
                  <a:tcPr marL="9525" marR="9525" marT="9525" marB="0" anchor="ctr"/>
                </a:tc>
                <a:extLst>
                  <a:ext uri="{0D108BD9-81ED-4DB2-BD59-A6C34878D82A}">
                    <a16:rowId xmlns:a16="http://schemas.microsoft.com/office/drawing/2014/main" val="10010"/>
                  </a:ext>
                </a:extLst>
              </a:tr>
              <a:tr h="351296">
                <a:tc>
                  <a:txBody>
                    <a:bodyPr/>
                    <a:lstStyle/>
                    <a:p>
                      <a:pPr algn="ctr" fontAlgn="ctr"/>
                      <a:r>
                        <a:rPr lang="en-US" sz="1000" b="0" i="0" u="none" strike="noStrike" dirty="0">
                          <a:effectLst/>
                          <a:latin typeface="+mn-lt"/>
                        </a:rPr>
                        <a:t>Dispatcher Phoenix (200+ Active Inputs) 1 </a:t>
                      </a:r>
                      <a:r>
                        <a:rPr lang="en-US" sz="1000" dirty="0"/>
                        <a:t>Yr  Gold SLA </a:t>
                      </a:r>
                      <a:endParaRPr lang="en-US" sz="1000" b="0" i="0" u="none" strike="noStrike" dirty="0">
                        <a:effectLst/>
                        <a:latin typeface="+mn-lt"/>
                      </a:endParaRPr>
                    </a:p>
                  </a:txBody>
                  <a:tcPr marL="9525" marR="9525" marT="9525" marB="0" anchor="ctr"/>
                </a:tc>
                <a:extLst>
                  <a:ext uri="{0D108BD9-81ED-4DB2-BD59-A6C34878D82A}">
                    <a16:rowId xmlns:a16="http://schemas.microsoft.com/office/drawing/2014/main" val="10011"/>
                  </a:ext>
                </a:extLst>
              </a:tr>
              <a:tr h="351296">
                <a:tc>
                  <a:txBody>
                    <a:bodyPr/>
                    <a:lstStyle/>
                    <a:p>
                      <a:pPr algn="ctr"/>
                      <a:r>
                        <a:rPr lang="en-US" sz="1000" dirty="0"/>
                        <a:t>DP Office Package 1 Yr  Gold SLA </a:t>
                      </a:r>
                    </a:p>
                  </a:txBody>
                  <a:tcPr anchor="ctr"/>
                </a:tc>
                <a:extLst>
                  <a:ext uri="{0D108BD9-81ED-4DB2-BD59-A6C34878D82A}">
                    <a16:rowId xmlns:a16="http://schemas.microsoft.com/office/drawing/2014/main" val="10001"/>
                  </a:ext>
                </a:extLst>
              </a:tr>
              <a:tr h="351296">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000" dirty="0"/>
                        <a:t>DP Legal Package  1 Yr  Gold SLA </a:t>
                      </a:r>
                    </a:p>
                  </a:txBody>
                  <a:tcPr anchor="ctr"/>
                </a:tc>
                <a:extLst>
                  <a:ext uri="{0D108BD9-81ED-4DB2-BD59-A6C34878D82A}">
                    <a16:rowId xmlns:a16="http://schemas.microsoft.com/office/drawing/2014/main" val="10002"/>
                  </a:ext>
                </a:extLst>
              </a:tr>
              <a:tr h="351296">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000" dirty="0"/>
                        <a:t>DP Government  Package  1 Yr  Gold SLA </a:t>
                      </a:r>
                    </a:p>
                  </a:txBody>
                  <a:tcPr anchor="ctr"/>
                </a:tc>
                <a:extLst>
                  <a:ext uri="{0D108BD9-81ED-4DB2-BD59-A6C34878D82A}">
                    <a16:rowId xmlns:a16="http://schemas.microsoft.com/office/drawing/2014/main" val="10003"/>
                  </a:ext>
                </a:extLst>
              </a:tr>
              <a:tr h="351296">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000" dirty="0"/>
                        <a:t>DP Healthcare Package  1 Yr  Gold SLA </a:t>
                      </a:r>
                    </a:p>
                  </a:txBody>
                  <a:tcPr anchor="ctr"/>
                </a:tc>
                <a:extLst>
                  <a:ext uri="{0D108BD9-81ED-4DB2-BD59-A6C34878D82A}">
                    <a16:rowId xmlns:a16="http://schemas.microsoft.com/office/drawing/2014/main" val="10004"/>
                  </a:ext>
                </a:extLst>
              </a:tr>
              <a:tr h="351296">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000" dirty="0"/>
                        <a:t>DP Education Package  1 Yr  Gold SLA </a:t>
                      </a:r>
                    </a:p>
                  </a:txBody>
                  <a:tcPr anchor="ctr"/>
                </a:tc>
                <a:extLst>
                  <a:ext uri="{0D108BD9-81ED-4DB2-BD59-A6C34878D82A}">
                    <a16:rowId xmlns:a16="http://schemas.microsoft.com/office/drawing/2014/main" val="10005"/>
                  </a:ext>
                </a:extLst>
              </a:tr>
              <a:tr h="351296">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000" dirty="0"/>
                        <a:t>DP Finance Package  1 Yr  Gold SLA </a:t>
                      </a:r>
                    </a:p>
                  </a:txBody>
                  <a:tcPr anchor="ctr"/>
                </a:tc>
                <a:extLst>
                  <a:ext uri="{0D108BD9-81ED-4DB2-BD59-A6C34878D82A}">
                    <a16:rowId xmlns:a16="http://schemas.microsoft.com/office/drawing/2014/main" val="10006"/>
                  </a:ext>
                </a:extLst>
              </a:tr>
              <a:tr h="351296">
                <a:tc>
                  <a:txBody>
                    <a:bodyPr/>
                    <a:lstStyle/>
                    <a:p>
                      <a:pPr marL="0" marR="0" indent="0" algn="ctr" defTabSz="864017" rtl="0" eaLnBrk="1" fontAlgn="auto" latinLnBrk="0" hangingPunct="1">
                        <a:lnSpc>
                          <a:spcPct val="100000"/>
                        </a:lnSpc>
                        <a:spcBef>
                          <a:spcPts val="0"/>
                        </a:spcBef>
                        <a:spcAft>
                          <a:spcPts val="0"/>
                        </a:spcAft>
                        <a:buClrTx/>
                        <a:buSzTx/>
                        <a:buFontTx/>
                        <a:buNone/>
                        <a:tabLst/>
                        <a:defRPr/>
                      </a:pPr>
                      <a:r>
                        <a:rPr lang="en-US" sz="1000" dirty="0"/>
                        <a:t>DP ECM Package  1 Yr  Gold SLA </a:t>
                      </a:r>
                    </a:p>
                  </a:txBody>
                  <a:tcPr anchor="ctr"/>
                </a:tc>
                <a:extLst>
                  <a:ext uri="{0D108BD9-81ED-4DB2-BD59-A6C34878D82A}">
                    <a16:rowId xmlns:a16="http://schemas.microsoft.com/office/drawing/2014/main" val="10007"/>
                  </a:ext>
                </a:extLst>
              </a:tr>
            </a:tbl>
          </a:graphicData>
        </a:graphic>
      </p:graphicFrame>
      <p:graphicFrame>
        <p:nvGraphicFramePr>
          <p:cNvPr id="10" name="Table 9">
            <a:extLst>
              <a:ext uri="{FF2B5EF4-FFF2-40B4-BE49-F238E27FC236}">
                <a16:creationId xmlns:a16="http://schemas.microsoft.com/office/drawing/2014/main" id="{83EAD8A5-4FBC-4C53-AF89-DAF0A2F6C691}"/>
              </a:ext>
            </a:extLst>
          </p:cNvPr>
          <p:cNvGraphicFramePr>
            <a:graphicFrameLocks noGrp="1"/>
          </p:cNvGraphicFramePr>
          <p:nvPr>
            <p:extLst>
              <p:ext uri="{D42A27DB-BD31-4B8C-83A1-F6EECF244321}">
                <p14:modId xmlns:p14="http://schemas.microsoft.com/office/powerpoint/2010/main" val="1867419299"/>
              </p:ext>
            </p:extLst>
          </p:nvPr>
        </p:nvGraphicFramePr>
        <p:xfrm>
          <a:off x="1698998" y="1278608"/>
          <a:ext cx="3804655" cy="4566848"/>
        </p:xfrm>
        <a:graphic>
          <a:graphicData uri="http://schemas.openxmlformats.org/drawingml/2006/table">
            <a:tbl>
              <a:tblPr firstRow="1" bandRow="1">
                <a:tableStyleId>{93296810-A885-4BE3-A3E7-6D5BEEA58F35}</a:tableStyleId>
              </a:tblPr>
              <a:tblGrid>
                <a:gridCol w="3804655">
                  <a:extLst>
                    <a:ext uri="{9D8B030D-6E8A-4147-A177-3AD203B41FA5}">
                      <a16:colId xmlns:a16="http://schemas.microsoft.com/office/drawing/2014/main" val="20000"/>
                    </a:ext>
                  </a:extLst>
                </a:gridCol>
              </a:tblGrid>
              <a:tr h="351296">
                <a:tc>
                  <a:txBody>
                    <a:bodyPr/>
                    <a:lstStyle/>
                    <a:p>
                      <a:pPr algn="ctr"/>
                      <a:r>
                        <a:rPr lang="en-US" sz="1100" dirty="0"/>
                        <a:t>Dispatcher</a:t>
                      </a:r>
                      <a:r>
                        <a:rPr lang="en-US" sz="1100" baseline="0" dirty="0"/>
                        <a:t> Phoenix Standard Maintenance Options</a:t>
                      </a:r>
                      <a:endParaRPr lang="en-US" sz="1100" dirty="0"/>
                    </a:p>
                  </a:txBody>
                  <a:tcPr anchor="ctr"/>
                </a:tc>
                <a:extLst>
                  <a:ext uri="{0D108BD9-81ED-4DB2-BD59-A6C34878D82A}">
                    <a16:rowId xmlns:a16="http://schemas.microsoft.com/office/drawing/2014/main" val="10000"/>
                  </a:ext>
                </a:extLst>
              </a:tr>
              <a:tr h="351296">
                <a:tc>
                  <a:txBody>
                    <a:bodyPr/>
                    <a:lstStyle/>
                    <a:p>
                      <a:pPr algn="ctr" fontAlgn="t"/>
                      <a:r>
                        <a:rPr lang="en-US" sz="1000" b="0" i="0" u="none" strike="noStrike" dirty="0">
                          <a:effectLst/>
                          <a:latin typeface="Arial" panose="020B0604020202020204" pitchFamily="34" charset="0"/>
                        </a:rPr>
                        <a:t>Dispatcher Phoenix (1-9 Active Inputs) 1 Year Maintenance</a:t>
                      </a:r>
                    </a:p>
                  </a:txBody>
                  <a:tcPr marL="4763" marR="4763" marT="4763" marB="0" anchor="ctr"/>
                </a:tc>
                <a:extLst>
                  <a:ext uri="{0D108BD9-81ED-4DB2-BD59-A6C34878D82A}">
                    <a16:rowId xmlns:a16="http://schemas.microsoft.com/office/drawing/2014/main" val="10008"/>
                  </a:ext>
                </a:extLst>
              </a:tr>
              <a:tr h="351296">
                <a:tc>
                  <a:txBody>
                    <a:bodyPr/>
                    <a:lstStyle/>
                    <a:p>
                      <a:pPr algn="ctr" fontAlgn="t"/>
                      <a:r>
                        <a:rPr lang="en-US" sz="1000" b="0" i="0" u="none" strike="noStrike" dirty="0">
                          <a:effectLst/>
                          <a:latin typeface="Arial" panose="020B0604020202020204" pitchFamily="34" charset="0"/>
                        </a:rPr>
                        <a:t>Dispatcher Phoenix (1-9 Active Inputs) 3 Year Maintenance</a:t>
                      </a:r>
                    </a:p>
                  </a:txBody>
                  <a:tcPr marL="4763" marR="4763" marT="4763" marB="0" anchor="ctr"/>
                </a:tc>
                <a:extLst>
                  <a:ext uri="{0D108BD9-81ED-4DB2-BD59-A6C34878D82A}">
                    <a16:rowId xmlns:a16="http://schemas.microsoft.com/office/drawing/2014/main" val="1983640654"/>
                  </a:ext>
                </a:extLst>
              </a:tr>
              <a:tr h="351296">
                <a:tc>
                  <a:txBody>
                    <a:bodyPr/>
                    <a:lstStyle/>
                    <a:p>
                      <a:pPr algn="ctr" fontAlgn="t"/>
                      <a:r>
                        <a:rPr lang="en-US" sz="1000" b="0" i="0" u="none" strike="noStrike">
                          <a:effectLst/>
                          <a:latin typeface="Arial" panose="020B0604020202020204" pitchFamily="34" charset="0"/>
                        </a:rPr>
                        <a:t>Dispatcher Phoenix (1-9 Active Inputs) 5 Year Maintenance</a:t>
                      </a:r>
                    </a:p>
                  </a:txBody>
                  <a:tcPr marL="4763" marR="4763" marT="4763" marB="0" anchor="ctr"/>
                </a:tc>
                <a:extLst>
                  <a:ext uri="{0D108BD9-81ED-4DB2-BD59-A6C34878D82A}">
                    <a16:rowId xmlns:a16="http://schemas.microsoft.com/office/drawing/2014/main" val="10009"/>
                  </a:ext>
                </a:extLst>
              </a:tr>
              <a:tr h="351296">
                <a:tc>
                  <a:txBody>
                    <a:bodyPr/>
                    <a:lstStyle/>
                    <a:p>
                      <a:pPr algn="ctr" fontAlgn="t"/>
                      <a:r>
                        <a:rPr lang="en-US" sz="1000" b="0" i="0" u="none" strike="noStrike">
                          <a:effectLst/>
                          <a:latin typeface="Arial" panose="020B0604020202020204" pitchFamily="34" charset="0"/>
                        </a:rPr>
                        <a:t>Dispatcher Phoenix (10-49 Active Inputs) 1 Year Maintenance</a:t>
                      </a:r>
                    </a:p>
                  </a:txBody>
                  <a:tcPr marL="4763" marR="4763" marT="4763" marB="0" anchor="ctr"/>
                </a:tc>
                <a:extLst>
                  <a:ext uri="{0D108BD9-81ED-4DB2-BD59-A6C34878D82A}">
                    <a16:rowId xmlns:a16="http://schemas.microsoft.com/office/drawing/2014/main" val="10010"/>
                  </a:ext>
                </a:extLst>
              </a:tr>
              <a:tr h="351296">
                <a:tc>
                  <a:txBody>
                    <a:bodyPr/>
                    <a:lstStyle/>
                    <a:p>
                      <a:pPr algn="ctr" fontAlgn="t"/>
                      <a:r>
                        <a:rPr lang="en-US" sz="1000" b="0" i="0" u="none" strike="noStrike">
                          <a:effectLst/>
                          <a:latin typeface="Arial" panose="020B0604020202020204" pitchFamily="34" charset="0"/>
                        </a:rPr>
                        <a:t>Dispatcher Phoenix (10-49 Active Inputs) 3 Year Maintenance</a:t>
                      </a:r>
                    </a:p>
                  </a:txBody>
                  <a:tcPr marL="4763" marR="4763" marT="4763" marB="0" anchor="ctr"/>
                </a:tc>
                <a:extLst>
                  <a:ext uri="{0D108BD9-81ED-4DB2-BD59-A6C34878D82A}">
                    <a16:rowId xmlns:a16="http://schemas.microsoft.com/office/drawing/2014/main" val="10011"/>
                  </a:ext>
                </a:extLst>
              </a:tr>
              <a:tr h="351296">
                <a:tc>
                  <a:txBody>
                    <a:bodyPr/>
                    <a:lstStyle/>
                    <a:p>
                      <a:pPr algn="ctr" fontAlgn="t"/>
                      <a:r>
                        <a:rPr lang="en-US" sz="1000" b="0" i="0" u="none" strike="noStrike">
                          <a:effectLst/>
                          <a:latin typeface="Arial" panose="020B0604020202020204" pitchFamily="34" charset="0"/>
                        </a:rPr>
                        <a:t>Dispatcher Phoenix (10-49 Active Inputs) 5 Year Maintenance</a:t>
                      </a:r>
                    </a:p>
                  </a:txBody>
                  <a:tcPr marL="4763" marR="4763" marT="4763" marB="0" anchor="ctr"/>
                </a:tc>
                <a:extLst>
                  <a:ext uri="{0D108BD9-81ED-4DB2-BD59-A6C34878D82A}">
                    <a16:rowId xmlns:a16="http://schemas.microsoft.com/office/drawing/2014/main" val="10001"/>
                  </a:ext>
                </a:extLst>
              </a:tr>
              <a:tr h="351296">
                <a:tc>
                  <a:txBody>
                    <a:bodyPr/>
                    <a:lstStyle/>
                    <a:p>
                      <a:pPr algn="ctr" fontAlgn="t"/>
                      <a:r>
                        <a:rPr lang="en-US" sz="1000" b="0" i="0" u="none" strike="noStrike">
                          <a:effectLst/>
                          <a:latin typeface="Arial" panose="020B0604020202020204" pitchFamily="34" charset="0"/>
                        </a:rPr>
                        <a:t>Dispatcher Phoenix (50-199 Active Inputs) 1 Year Maintenance</a:t>
                      </a:r>
                    </a:p>
                  </a:txBody>
                  <a:tcPr marL="4763" marR="4763" marT="4763" marB="0" anchor="ctr"/>
                </a:tc>
                <a:extLst>
                  <a:ext uri="{0D108BD9-81ED-4DB2-BD59-A6C34878D82A}">
                    <a16:rowId xmlns:a16="http://schemas.microsoft.com/office/drawing/2014/main" val="10002"/>
                  </a:ext>
                </a:extLst>
              </a:tr>
              <a:tr h="351296">
                <a:tc>
                  <a:txBody>
                    <a:bodyPr/>
                    <a:lstStyle/>
                    <a:p>
                      <a:pPr algn="ctr" fontAlgn="t"/>
                      <a:r>
                        <a:rPr lang="en-US" sz="1000" b="0" i="0" u="none" strike="noStrike">
                          <a:effectLst/>
                          <a:latin typeface="Arial" panose="020B0604020202020204" pitchFamily="34" charset="0"/>
                        </a:rPr>
                        <a:t>Dispatcher Phoenix (50-199 Active Inputs) 3 Year Maintenance</a:t>
                      </a:r>
                    </a:p>
                  </a:txBody>
                  <a:tcPr marL="4763" marR="4763" marT="4763" marB="0" anchor="ctr"/>
                </a:tc>
                <a:extLst>
                  <a:ext uri="{0D108BD9-81ED-4DB2-BD59-A6C34878D82A}">
                    <a16:rowId xmlns:a16="http://schemas.microsoft.com/office/drawing/2014/main" val="10003"/>
                  </a:ext>
                </a:extLst>
              </a:tr>
              <a:tr h="351296">
                <a:tc>
                  <a:txBody>
                    <a:bodyPr/>
                    <a:lstStyle/>
                    <a:p>
                      <a:pPr algn="ctr" fontAlgn="t"/>
                      <a:r>
                        <a:rPr lang="en-US" sz="1000" b="0" i="0" u="none" strike="noStrike">
                          <a:effectLst/>
                          <a:latin typeface="Arial" panose="020B0604020202020204" pitchFamily="34" charset="0"/>
                        </a:rPr>
                        <a:t>Dispatcher Phoenix (50-199 Active Inputs) 5 Year Maintenance</a:t>
                      </a:r>
                    </a:p>
                  </a:txBody>
                  <a:tcPr marL="4763" marR="4763" marT="4763" marB="0" anchor="ctr"/>
                </a:tc>
                <a:extLst>
                  <a:ext uri="{0D108BD9-81ED-4DB2-BD59-A6C34878D82A}">
                    <a16:rowId xmlns:a16="http://schemas.microsoft.com/office/drawing/2014/main" val="10004"/>
                  </a:ext>
                </a:extLst>
              </a:tr>
              <a:tr h="351296">
                <a:tc>
                  <a:txBody>
                    <a:bodyPr/>
                    <a:lstStyle/>
                    <a:p>
                      <a:pPr algn="ctr" fontAlgn="t"/>
                      <a:r>
                        <a:rPr lang="en-US" sz="1000" b="0" i="0" u="none" strike="noStrike">
                          <a:effectLst/>
                          <a:latin typeface="Arial" panose="020B0604020202020204" pitchFamily="34" charset="0"/>
                        </a:rPr>
                        <a:t>Dispatcher Phoenix (200+ Active Inputs) 1 Year Maintenance</a:t>
                      </a:r>
                    </a:p>
                  </a:txBody>
                  <a:tcPr marL="4763" marR="4763" marT="4763" marB="0" anchor="ctr"/>
                </a:tc>
                <a:extLst>
                  <a:ext uri="{0D108BD9-81ED-4DB2-BD59-A6C34878D82A}">
                    <a16:rowId xmlns:a16="http://schemas.microsoft.com/office/drawing/2014/main" val="10005"/>
                  </a:ext>
                </a:extLst>
              </a:tr>
              <a:tr h="351296">
                <a:tc>
                  <a:txBody>
                    <a:bodyPr/>
                    <a:lstStyle/>
                    <a:p>
                      <a:pPr algn="ctr" fontAlgn="t"/>
                      <a:r>
                        <a:rPr lang="en-US" sz="1000" b="0" i="0" u="none" strike="noStrike">
                          <a:effectLst/>
                          <a:latin typeface="Arial" panose="020B0604020202020204" pitchFamily="34" charset="0"/>
                        </a:rPr>
                        <a:t>Dispatcher Phoenix (200+ Active Inputs) 3 Year Maintenance</a:t>
                      </a:r>
                    </a:p>
                  </a:txBody>
                  <a:tcPr marL="4763" marR="4763" marT="4763" marB="0" anchor="ctr"/>
                </a:tc>
                <a:extLst>
                  <a:ext uri="{0D108BD9-81ED-4DB2-BD59-A6C34878D82A}">
                    <a16:rowId xmlns:a16="http://schemas.microsoft.com/office/drawing/2014/main" val="10006"/>
                  </a:ext>
                </a:extLst>
              </a:tr>
              <a:tr h="351296">
                <a:tc>
                  <a:txBody>
                    <a:bodyPr/>
                    <a:lstStyle/>
                    <a:p>
                      <a:pPr algn="ctr" fontAlgn="t"/>
                      <a:r>
                        <a:rPr lang="en-US" sz="1000" b="0" i="0" u="none" strike="noStrike" dirty="0">
                          <a:effectLst/>
                          <a:latin typeface="Arial" panose="020B0604020202020204" pitchFamily="34" charset="0"/>
                        </a:rPr>
                        <a:t>Dispatcher Phoenix (200+ Active Inputs) 5 Year Maintenance</a:t>
                      </a:r>
                    </a:p>
                  </a:txBody>
                  <a:tcPr marL="4763" marR="4763" marT="4763" marB="0" anchor="ctr"/>
                </a:tc>
                <a:extLst>
                  <a:ext uri="{0D108BD9-81ED-4DB2-BD59-A6C34878D82A}">
                    <a16:rowId xmlns:a16="http://schemas.microsoft.com/office/drawing/2014/main" val="10007"/>
                  </a:ext>
                </a:extLst>
              </a:tr>
            </a:tbl>
          </a:graphicData>
        </a:graphic>
      </p:graphicFrame>
      <p:sp>
        <p:nvSpPr>
          <p:cNvPr id="8" name="TextBox 7">
            <a:extLst>
              <a:ext uri="{FF2B5EF4-FFF2-40B4-BE49-F238E27FC236}">
                <a16:creationId xmlns:a16="http://schemas.microsoft.com/office/drawing/2014/main" id="{6ACB53EC-51F1-4E64-BB34-8266DB177C25}"/>
              </a:ext>
            </a:extLst>
          </p:cNvPr>
          <p:cNvSpPr txBox="1"/>
          <p:nvPr/>
        </p:nvSpPr>
        <p:spPr>
          <a:xfrm>
            <a:off x="701615" y="5914306"/>
            <a:ext cx="10604739" cy="523220"/>
          </a:xfrm>
          <a:prstGeom prst="rect">
            <a:avLst/>
          </a:prstGeom>
          <a:noFill/>
        </p:spPr>
        <p:txBody>
          <a:bodyPr wrap="square" rtlCol="0">
            <a:spAutoFit/>
          </a:bodyPr>
          <a:lstStyle/>
          <a:p>
            <a:r>
              <a:rPr lang="en-US" sz="1400" dirty="0"/>
              <a:t>*Note: There are standard maintenance and Gold SLA item numbers available for all Dispatcher Phoenix Licenses and optional modules. See the price book for a full list of maintenance options. </a:t>
            </a:r>
          </a:p>
        </p:txBody>
      </p:sp>
    </p:spTree>
    <p:extLst>
      <p:ext uri="{BB962C8B-B14F-4D97-AF65-F5344CB8AC3E}">
        <p14:creationId xmlns:p14="http://schemas.microsoft.com/office/powerpoint/2010/main" val="244731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6A395D-E0D4-4C6E-BE90-3F713B9B50AB}"/>
              </a:ext>
            </a:extLst>
          </p:cNvPr>
          <p:cNvSpPr/>
          <p:nvPr/>
        </p:nvSpPr>
        <p:spPr>
          <a:xfrm>
            <a:off x="-1" y="0"/>
            <a:ext cx="9685361" cy="63031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835200" y="185912"/>
            <a:ext cx="8850159" cy="695624"/>
          </a:xfrm>
        </p:spPr>
        <p:txBody>
          <a:bodyPr>
            <a:normAutofit fontScale="90000"/>
          </a:bodyPr>
          <a:lstStyle/>
          <a:p>
            <a:r>
              <a:rPr lang="en-US" dirty="0">
                <a:solidFill>
                  <a:schemeClr val="bg1"/>
                </a:solidFill>
              </a:rPr>
              <a:t>Dispatcher Phoenix Maintenance Activation &amp; Expiration  </a:t>
            </a:r>
          </a:p>
        </p:txBody>
      </p:sp>
      <p:sp>
        <p:nvSpPr>
          <p:cNvPr id="4" name="Slide Number Placeholder 3"/>
          <p:cNvSpPr>
            <a:spLocks noGrp="1"/>
          </p:cNvSpPr>
          <p:nvPr>
            <p:ph type="sldNum" sz="quarter" idx="12"/>
          </p:nvPr>
        </p:nvSpPr>
        <p:spPr/>
        <p:txBody>
          <a:bodyPr/>
          <a:lstStyle/>
          <a:p>
            <a:fld id="{DC072636-299A-6C46-A669-0ADFB831C07C}" type="slidenum">
              <a:rPr lang="en-US" smtClean="0"/>
              <a:pPr/>
              <a:t>9</a:t>
            </a:fld>
            <a:endParaRPr lang="en-US" dirty="0"/>
          </a:p>
        </p:txBody>
      </p:sp>
      <p:sp>
        <p:nvSpPr>
          <p:cNvPr id="7" name="Content Placeholder 2"/>
          <p:cNvSpPr txBox="1">
            <a:spLocks/>
          </p:cNvSpPr>
          <p:nvPr/>
        </p:nvSpPr>
        <p:spPr>
          <a:xfrm>
            <a:off x="345057" y="850589"/>
            <a:ext cx="10714132" cy="48938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latin typeface="Arial" panose="020B0604020202020204" pitchFamily="34" charset="0"/>
                <a:cs typeface="Arial" panose="020B0604020202020204" pitchFamily="34" charset="0"/>
              </a:rPr>
              <a:t>A maintenance period automatically starts when the order is processed. There is no dependency on license activation. </a:t>
            </a:r>
          </a:p>
          <a:p>
            <a:pPr marL="0" indent="0">
              <a:buNone/>
            </a:pPr>
            <a:endParaRPr lang="en-US" sz="2000" dirty="0">
              <a:latin typeface="Arial" panose="020B0604020202020204" pitchFamily="34" charset="0"/>
              <a:cs typeface="Arial" panose="020B0604020202020204" pitchFamily="34" charset="0"/>
            </a:endParaRPr>
          </a:p>
          <a:p>
            <a:pPr marL="0" indent="0">
              <a:buNone/>
            </a:pPr>
            <a:r>
              <a:rPr lang="en-US" sz="2000" dirty="0">
                <a:latin typeface="Arial" panose="020B0604020202020204" pitchFamily="34" charset="0"/>
                <a:cs typeface="Arial" panose="020B0604020202020204" pitchFamily="34" charset="0"/>
              </a:rPr>
              <a:t>New Dispatcher Phoenix maintenance licenses will always include a grace period until the end of following month from the day of order fulfillment. Depending on the date that the order is processed, a customer is granted an additional grace period of anywhere between 30 and 60 days.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0" indent="0" algn="ctr">
              <a:buNone/>
            </a:pPr>
            <a:r>
              <a:rPr lang="en-US" sz="2000" dirty="0">
                <a:latin typeface="Arial" panose="020B0604020202020204" pitchFamily="34" charset="0"/>
                <a:cs typeface="Arial" panose="020B0604020202020204" pitchFamily="34" charset="0"/>
              </a:rPr>
              <a:t>Here are some examples:</a:t>
            </a:r>
          </a:p>
        </p:txBody>
      </p:sp>
      <p:graphicFrame>
        <p:nvGraphicFramePr>
          <p:cNvPr id="6" name="Table 8">
            <a:extLst>
              <a:ext uri="{FF2B5EF4-FFF2-40B4-BE49-F238E27FC236}">
                <a16:creationId xmlns:a16="http://schemas.microsoft.com/office/drawing/2014/main" id="{04B9E260-4EA7-653E-C696-C02D9357B96E}"/>
              </a:ext>
            </a:extLst>
          </p:cNvPr>
          <p:cNvGraphicFramePr>
            <a:graphicFrameLocks noGrp="1"/>
          </p:cNvGraphicFramePr>
          <p:nvPr>
            <p:extLst>
              <p:ext uri="{D42A27DB-BD31-4B8C-83A1-F6EECF244321}">
                <p14:modId xmlns:p14="http://schemas.microsoft.com/office/powerpoint/2010/main" val="2883683709"/>
              </p:ext>
            </p:extLst>
          </p:nvPr>
        </p:nvGraphicFramePr>
        <p:xfrm>
          <a:off x="1069076" y="3899888"/>
          <a:ext cx="9175848" cy="2225040"/>
        </p:xfrm>
        <a:graphic>
          <a:graphicData uri="http://schemas.openxmlformats.org/drawingml/2006/table">
            <a:tbl>
              <a:tblPr firstRow="1" bandRow="1">
                <a:tableStyleId>{93296810-A885-4BE3-A3E7-6D5BEEA58F35}</a:tableStyleId>
              </a:tblPr>
              <a:tblGrid>
                <a:gridCol w="2293962">
                  <a:extLst>
                    <a:ext uri="{9D8B030D-6E8A-4147-A177-3AD203B41FA5}">
                      <a16:colId xmlns:a16="http://schemas.microsoft.com/office/drawing/2014/main" val="2773367574"/>
                    </a:ext>
                  </a:extLst>
                </a:gridCol>
                <a:gridCol w="2293962">
                  <a:extLst>
                    <a:ext uri="{9D8B030D-6E8A-4147-A177-3AD203B41FA5}">
                      <a16:colId xmlns:a16="http://schemas.microsoft.com/office/drawing/2014/main" val="2906304871"/>
                    </a:ext>
                  </a:extLst>
                </a:gridCol>
                <a:gridCol w="2293962">
                  <a:extLst>
                    <a:ext uri="{9D8B030D-6E8A-4147-A177-3AD203B41FA5}">
                      <a16:colId xmlns:a16="http://schemas.microsoft.com/office/drawing/2014/main" val="102769844"/>
                    </a:ext>
                  </a:extLst>
                </a:gridCol>
                <a:gridCol w="2293962">
                  <a:extLst>
                    <a:ext uri="{9D8B030D-6E8A-4147-A177-3AD203B41FA5}">
                      <a16:colId xmlns:a16="http://schemas.microsoft.com/office/drawing/2014/main" val="860484788"/>
                    </a:ext>
                  </a:extLst>
                </a:gridCol>
              </a:tblGrid>
              <a:tr h="370840">
                <a:tc>
                  <a:txBody>
                    <a:bodyPr/>
                    <a:lstStyle/>
                    <a:p>
                      <a:pPr algn="ctr"/>
                      <a:r>
                        <a:rPr lang="en-US" dirty="0"/>
                        <a:t>Order Date</a:t>
                      </a:r>
                    </a:p>
                  </a:txBody>
                  <a:tcPr/>
                </a:tc>
                <a:tc>
                  <a:txBody>
                    <a:bodyPr/>
                    <a:lstStyle/>
                    <a:p>
                      <a:pPr algn="ctr"/>
                      <a:r>
                        <a:rPr lang="en-US" dirty="0"/>
                        <a:t>Maintenance Term</a:t>
                      </a:r>
                    </a:p>
                  </a:txBody>
                  <a:tcPr/>
                </a:tc>
                <a:tc>
                  <a:txBody>
                    <a:bodyPr/>
                    <a:lstStyle/>
                    <a:p>
                      <a:pPr algn="ctr"/>
                      <a:r>
                        <a:rPr lang="en-US" dirty="0"/>
                        <a:t>License Expiration</a:t>
                      </a:r>
                    </a:p>
                  </a:txBody>
                  <a:tcPr/>
                </a:tc>
                <a:tc>
                  <a:txBody>
                    <a:bodyPr/>
                    <a:lstStyle/>
                    <a:p>
                      <a:pPr algn="ctr"/>
                      <a:r>
                        <a:rPr lang="en-US" dirty="0"/>
                        <a:t>Grace Period</a:t>
                      </a:r>
                    </a:p>
                  </a:txBody>
                  <a:tcPr/>
                </a:tc>
                <a:extLst>
                  <a:ext uri="{0D108BD9-81ED-4DB2-BD59-A6C34878D82A}">
                    <a16:rowId xmlns:a16="http://schemas.microsoft.com/office/drawing/2014/main" val="1357893760"/>
                  </a:ext>
                </a:extLst>
              </a:tr>
              <a:tr h="370840">
                <a:tc>
                  <a:txBody>
                    <a:bodyPr/>
                    <a:lstStyle/>
                    <a:p>
                      <a:pPr algn="ctr"/>
                      <a:r>
                        <a:rPr lang="en-US" dirty="0"/>
                        <a:t>May 25, 2022</a:t>
                      </a:r>
                    </a:p>
                  </a:txBody>
                  <a:tcPr/>
                </a:tc>
                <a:tc>
                  <a:txBody>
                    <a:bodyPr/>
                    <a:lstStyle/>
                    <a:p>
                      <a:pPr algn="ctr"/>
                      <a:r>
                        <a:rPr lang="en-US" dirty="0"/>
                        <a:t>1 Year</a:t>
                      </a:r>
                    </a:p>
                  </a:txBody>
                  <a:tcPr/>
                </a:tc>
                <a:tc>
                  <a:txBody>
                    <a:bodyPr/>
                    <a:lstStyle/>
                    <a:p>
                      <a:pPr algn="ctr"/>
                      <a:r>
                        <a:rPr lang="en-US" dirty="0"/>
                        <a:t>June 30, 2023</a:t>
                      </a:r>
                    </a:p>
                  </a:txBody>
                  <a:tcPr/>
                </a:tc>
                <a:tc>
                  <a:txBody>
                    <a:bodyPr/>
                    <a:lstStyle/>
                    <a:p>
                      <a:pPr algn="ctr"/>
                      <a:r>
                        <a:rPr lang="en-US" dirty="0"/>
                        <a:t>35 days</a:t>
                      </a:r>
                    </a:p>
                  </a:txBody>
                  <a:tcPr/>
                </a:tc>
                <a:extLst>
                  <a:ext uri="{0D108BD9-81ED-4DB2-BD59-A6C34878D82A}">
                    <a16:rowId xmlns:a16="http://schemas.microsoft.com/office/drawing/2014/main" val="2590167502"/>
                  </a:ext>
                </a:extLst>
              </a:tr>
              <a:tr h="370840">
                <a:tc>
                  <a:txBody>
                    <a:bodyPr/>
                    <a:lstStyle/>
                    <a:p>
                      <a:pPr algn="ctr"/>
                      <a:r>
                        <a:rPr lang="en-US" dirty="0"/>
                        <a:t>June 1, 2022</a:t>
                      </a:r>
                    </a:p>
                  </a:txBody>
                  <a:tcPr/>
                </a:tc>
                <a:tc>
                  <a:txBody>
                    <a:bodyPr/>
                    <a:lstStyle/>
                    <a:p>
                      <a:pPr algn="ctr"/>
                      <a:r>
                        <a:rPr lang="en-US" dirty="0"/>
                        <a:t>1 Year</a:t>
                      </a:r>
                    </a:p>
                  </a:txBody>
                  <a:tcPr/>
                </a:tc>
                <a:tc>
                  <a:txBody>
                    <a:bodyPr/>
                    <a:lstStyle/>
                    <a:p>
                      <a:pPr algn="ctr"/>
                      <a:r>
                        <a:rPr lang="en-US" dirty="0"/>
                        <a:t>July 31, 2023</a:t>
                      </a:r>
                    </a:p>
                  </a:txBody>
                  <a:tcPr/>
                </a:tc>
                <a:tc>
                  <a:txBody>
                    <a:bodyPr/>
                    <a:lstStyle/>
                    <a:p>
                      <a:pPr algn="ctr"/>
                      <a:r>
                        <a:rPr lang="en-US" dirty="0"/>
                        <a:t>60 days</a:t>
                      </a:r>
                    </a:p>
                  </a:txBody>
                  <a:tcPr/>
                </a:tc>
                <a:extLst>
                  <a:ext uri="{0D108BD9-81ED-4DB2-BD59-A6C34878D82A}">
                    <a16:rowId xmlns:a16="http://schemas.microsoft.com/office/drawing/2014/main" val="1127745200"/>
                  </a:ext>
                </a:extLst>
              </a:tr>
              <a:tr h="370840">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en-US" dirty="0"/>
                        <a:t>June 1, 2022</a:t>
                      </a:r>
                    </a:p>
                  </a:txBody>
                  <a:tcPr/>
                </a:tc>
                <a:tc>
                  <a:txBody>
                    <a:bodyPr/>
                    <a:lstStyle/>
                    <a:p>
                      <a:pPr algn="ctr"/>
                      <a:r>
                        <a:rPr lang="en-US" dirty="0"/>
                        <a:t>3 Year</a:t>
                      </a:r>
                    </a:p>
                  </a:txBody>
                  <a:tcPr/>
                </a:tc>
                <a:tc>
                  <a:txBody>
                    <a:bodyPr/>
                    <a:lstStyle/>
                    <a:p>
                      <a:pPr algn="ctr"/>
                      <a:r>
                        <a:rPr lang="en-US" dirty="0"/>
                        <a:t>July 31, 2025</a:t>
                      </a:r>
                    </a:p>
                  </a:txBody>
                  <a:tcPr/>
                </a:tc>
                <a:tc>
                  <a:txBody>
                    <a:bodyPr/>
                    <a:lstStyle/>
                    <a:p>
                      <a:pPr marL="0" marR="0" lvl="0" indent="0" algn="ctr" defTabSz="864017" rtl="0" eaLnBrk="1" fontAlgn="auto" latinLnBrk="0" hangingPunct="1">
                        <a:lnSpc>
                          <a:spcPct val="100000"/>
                        </a:lnSpc>
                        <a:spcBef>
                          <a:spcPts val="0"/>
                        </a:spcBef>
                        <a:spcAft>
                          <a:spcPts val="0"/>
                        </a:spcAft>
                        <a:buClrTx/>
                        <a:buSzTx/>
                        <a:buFontTx/>
                        <a:buNone/>
                        <a:tabLst/>
                        <a:defRPr/>
                      </a:pPr>
                      <a:r>
                        <a:rPr lang="en-US" dirty="0"/>
                        <a:t>60 days</a:t>
                      </a:r>
                    </a:p>
                  </a:txBody>
                  <a:tcPr/>
                </a:tc>
                <a:extLst>
                  <a:ext uri="{0D108BD9-81ED-4DB2-BD59-A6C34878D82A}">
                    <a16:rowId xmlns:a16="http://schemas.microsoft.com/office/drawing/2014/main" val="3545254390"/>
                  </a:ext>
                </a:extLst>
              </a:tr>
              <a:tr h="370840">
                <a:tc>
                  <a:txBody>
                    <a:bodyPr/>
                    <a:lstStyle/>
                    <a:p>
                      <a:pPr algn="ctr"/>
                      <a:r>
                        <a:rPr lang="en-US" dirty="0"/>
                        <a:t>June 15, 2022</a:t>
                      </a:r>
                    </a:p>
                  </a:txBody>
                  <a:tcPr/>
                </a:tc>
                <a:tc>
                  <a:txBody>
                    <a:bodyPr/>
                    <a:lstStyle/>
                    <a:p>
                      <a:pPr algn="ctr"/>
                      <a:r>
                        <a:rPr lang="en-US" dirty="0"/>
                        <a:t>1 Year</a:t>
                      </a:r>
                    </a:p>
                  </a:txBody>
                  <a:tcPr/>
                </a:tc>
                <a:tc>
                  <a:txBody>
                    <a:bodyPr/>
                    <a:lstStyle/>
                    <a:p>
                      <a:pPr algn="ctr"/>
                      <a:r>
                        <a:rPr lang="en-US" dirty="0"/>
                        <a:t>July 31, 2023</a:t>
                      </a:r>
                    </a:p>
                  </a:txBody>
                  <a:tcPr/>
                </a:tc>
                <a:tc>
                  <a:txBody>
                    <a:bodyPr/>
                    <a:lstStyle/>
                    <a:p>
                      <a:pPr algn="ctr"/>
                      <a:r>
                        <a:rPr lang="en-US" dirty="0"/>
                        <a:t>45 days</a:t>
                      </a:r>
                    </a:p>
                  </a:txBody>
                  <a:tcPr/>
                </a:tc>
                <a:extLst>
                  <a:ext uri="{0D108BD9-81ED-4DB2-BD59-A6C34878D82A}">
                    <a16:rowId xmlns:a16="http://schemas.microsoft.com/office/drawing/2014/main" val="202642743"/>
                  </a:ext>
                </a:extLst>
              </a:tr>
              <a:tr h="370840">
                <a:tc>
                  <a:txBody>
                    <a:bodyPr/>
                    <a:lstStyle/>
                    <a:p>
                      <a:pPr algn="ctr"/>
                      <a:r>
                        <a:rPr lang="en-US" dirty="0"/>
                        <a:t>June 15, 2022</a:t>
                      </a:r>
                    </a:p>
                  </a:txBody>
                  <a:tcPr/>
                </a:tc>
                <a:tc>
                  <a:txBody>
                    <a:bodyPr/>
                    <a:lstStyle/>
                    <a:p>
                      <a:pPr algn="ctr"/>
                      <a:r>
                        <a:rPr lang="en-US" dirty="0"/>
                        <a:t>5 Year</a:t>
                      </a:r>
                    </a:p>
                  </a:txBody>
                  <a:tcPr/>
                </a:tc>
                <a:tc>
                  <a:txBody>
                    <a:bodyPr/>
                    <a:lstStyle/>
                    <a:p>
                      <a:pPr algn="ctr"/>
                      <a:r>
                        <a:rPr lang="en-US" dirty="0"/>
                        <a:t>July 31, 2027</a:t>
                      </a:r>
                    </a:p>
                  </a:txBody>
                  <a:tcPr/>
                </a:tc>
                <a:tc>
                  <a:txBody>
                    <a:bodyPr/>
                    <a:lstStyle/>
                    <a:p>
                      <a:pPr algn="ctr"/>
                      <a:r>
                        <a:rPr lang="en-US" dirty="0"/>
                        <a:t>45 days</a:t>
                      </a:r>
                    </a:p>
                  </a:txBody>
                  <a:tcPr/>
                </a:tc>
                <a:extLst>
                  <a:ext uri="{0D108BD9-81ED-4DB2-BD59-A6C34878D82A}">
                    <a16:rowId xmlns:a16="http://schemas.microsoft.com/office/drawing/2014/main" val="648926488"/>
                  </a:ext>
                </a:extLst>
              </a:tr>
            </a:tbl>
          </a:graphicData>
        </a:graphic>
      </p:graphicFrame>
    </p:spTree>
    <p:extLst>
      <p:ext uri="{BB962C8B-B14F-4D97-AF65-F5344CB8AC3E}">
        <p14:creationId xmlns:p14="http://schemas.microsoft.com/office/powerpoint/2010/main" val="1146294094"/>
      </p:ext>
    </p:extLst>
  </p:cSld>
  <p:clrMapOvr>
    <a:masterClrMapping/>
  </p:clrMapOvr>
</p:sld>
</file>

<file path=ppt/theme/theme1.xml><?xml version="1.0" encoding="utf-8"?>
<a:theme xmlns:a="http://schemas.openxmlformats.org/drawingml/2006/main" name="BT-Brand-Theme_ver1">
  <a:themeElements>
    <a:clrScheme name="KM_BT-framework-colour-palette">
      <a:dk1>
        <a:srgbClr val="000000"/>
      </a:dk1>
      <a:lt1>
        <a:sysClr val="window" lastClr="FFFFFF"/>
      </a:lt1>
      <a:dk2>
        <a:srgbClr val="BEE2DD"/>
      </a:dk2>
      <a:lt2>
        <a:srgbClr val="C1E5F4"/>
      </a:lt2>
      <a:accent1>
        <a:srgbClr val="0066CC"/>
      </a:accent1>
      <a:accent2>
        <a:srgbClr val="E5E3DF"/>
      </a:accent2>
      <a:accent3>
        <a:srgbClr val="009EB7"/>
      </a:accent3>
      <a:accent4>
        <a:srgbClr val="CEA100"/>
      </a:accent4>
      <a:accent5>
        <a:srgbClr val="C0167B"/>
      </a:accent5>
      <a:accent6>
        <a:srgbClr val="826FB0"/>
      </a:accent6>
      <a:hlink>
        <a:srgbClr val="0066CC"/>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amends-bt-framework_cd3" id="{58BE966E-7C91-6045-B50A-0BE0CCA19846}" vid="{27C979CC-1322-F440-BABA-E3B766B32E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theme-amends-bt-framework_cd3</Template>
  <TotalTime>15560</TotalTime>
  <Words>4835</Words>
  <Application>Microsoft Office PowerPoint</Application>
  <PresentationFormat>Custom</PresentationFormat>
  <Paragraphs>847</Paragraphs>
  <Slides>51</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Courier New</vt:lpstr>
      <vt:lpstr>Lucida Sans Unicode</vt:lpstr>
      <vt:lpstr>Wingdings</vt:lpstr>
      <vt:lpstr>Arial</vt:lpstr>
      <vt:lpstr>Calibri</vt:lpstr>
      <vt:lpstr>BT-Brand-Theme_ver1</vt:lpstr>
      <vt:lpstr>Dispatcher Phoenix 8.0 Licensing</vt:lpstr>
      <vt:lpstr>Dispatcher Phoenix Licensing</vt:lpstr>
      <vt:lpstr>Dispatcher Phoenix Product Overview</vt:lpstr>
      <vt:lpstr>Included with the Dispatcher Phoenix license…</vt:lpstr>
      <vt:lpstr>Dispatcher Phoenix OCR Licensing</vt:lpstr>
      <vt:lpstr>Dispatcher Phoenix Perpetual License</vt:lpstr>
      <vt:lpstr>How are Dispatcher Phoenix Licenses Counted?</vt:lpstr>
      <vt:lpstr>Dispatcher Phoenix SLA Information</vt:lpstr>
      <vt:lpstr>Dispatcher Phoenix Maintenance Activation &amp; Expiration  </vt:lpstr>
      <vt:lpstr>Example: 5 Dispatcher Phoenix Licenses</vt:lpstr>
      <vt:lpstr>Example: 3 Dispatcher Phoenix Licenses</vt:lpstr>
      <vt:lpstr>Example: 1 Dispatcher Phoenix License</vt:lpstr>
      <vt:lpstr>Example: 3 Dispatcher Phoenix Licenses</vt:lpstr>
      <vt:lpstr>Vertical Market Packages</vt:lpstr>
      <vt:lpstr>Dispatcher Phoenix Vertical Packages</vt:lpstr>
      <vt:lpstr>Vertical Market Optional Packages</vt:lpstr>
      <vt:lpstr>Dispatcher Phoenix Term Licensing</vt:lpstr>
      <vt:lpstr>At a Glance…</vt:lpstr>
      <vt:lpstr>Ordering Term Licenses</vt:lpstr>
      <vt:lpstr>Dispatcher Phoenix User Licensing</vt:lpstr>
      <vt:lpstr>User Licensing</vt:lpstr>
      <vt:lpstr>Dispatcher Phoenix Workstation</vt:lpstr>
      <vt:lpstr>Workstation Licensing</vt:lpstr>
      <vt:lpstr>Dispatcher Phoenix Batch Indexing</vt:lpstr>
      <vt:lpstr>Batch Indexing Licensing</vt:lpstr>
      <vt:lpstr>Dispatcher Phoenix Release2Me</vt:lpstr>
      <vt:lpstr>Release2Me Device Licensing</vt:lpstr>
      <vt:lpstr>Example: Release2Me on 4 Devices</vt:lpstr>
      <vt:lpstr>Example: Release2Me using Active Inputs</vt:lpstr>
      <vt:lpstr>Dispatcher Phoenix Enterprise Licensing</vt:lpstr>
      <vt:lpstr>Planning for an Enterprise Installation</vt:lpstr>
      <vt:lpstr>Enterprise Licensing</vt:lpstr>
      <vt:lpstr>Failover Licensing</vt:lpstr>
      <vt:lpstr>Offloading Licensing</vt:lpstr>
      <vt:lpstr>Dispatcher Phoenix ScanTrip</vt:lpstr>
      <vt:lpstr>ScanTrip Product Overview</vt:lpstr>
      <vt:lpstr>ScanTrip Licensing</vt:lpstr>
      <vt:lpstr>Advanced Document Processing</vt:lpstr>
      <vt:lpstr>Example: Scan to Cloud Workflows on 10 MFPs</vt:lpstr>
      <vt:lpstr>Upgrading ScanTrip to Dispatcher Phoenix Base</vt:lpstr>
      <vt:lpstr>Dispatcher Phoenix Release2Me +</vt:lpstr>
      <vt:lpstr>Introducing Release2Me+ for Secure Print Release and Scan To Workflows</vt:lpstr>
      <vt:lpstr>Advanced Document Processing</vt:lpstr>
      <vt:lpstr>Release2Me+ Licensing</vt:lpstr>
      <vt:lpstr>Example: Release2Me+ on 10 MFPs</vt:lpstr>
      <vt:lpstr>Dispatcher Suite Licensing</vt:lpstr>
      <vt:lpstr>Dispatcher Suite Overview</vt:lpstr>
      <vt:lpstr>Dispatcher Suite Licensing Overview</vt:lpstr>
      <vt:lpstr>Dispatcher Phoenix Licensing</vt:lpstr>
      <vt:lpstr>Flexible Device Licensing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TOMOKO KUWABARA</dc:creator>
  <cp:lastModifiedBy>Hayley Haspeslagh</cp:lastModifiedBy>
  <cp:revision>854</cp:revision>
  <dcterms:created xsi:type="dcterms:W3CDTF">2019-04-22T06:37:34Z</dcterms:created>
  <dcterms:modified xsi:type="dcterms:W3CDTF">2022-07-15T18:06:13Z</dcterms:modified>
</cp:coreProperties>
</file>