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822" r:id="rId2"/>
    <p:sldMasterId id="2147483830" r:id="rId3"/>
  </p:sldMasterIdLst>
  <p:notesMasterIdLst>
    <p:notesMasterId r:id="rId51"/>
  </p:notesMasterIdLst>
  <p:handoutMasterIdLst>
    <p:handoutMasterId r:id="rId52"/>
  </p:handoutMasterIdLst>
  <p:sldIdLst>
    <p:sldId id="256" r:id="rId4"/>
    <p:sldId id="417" r:id="rId5"/>
    <p:sldId id="1198" r:id="rId6"/>
    <p:sldId id="1202" r:id="rId7"/>
    <p:sldId id="1192" r:id="rId8"/>
    <p:sldId id="392" r:id="rId9"/>
    <p:sldId id="507" r:id="rId10"/>
    <p:sldId id="1186" r:id="rId11"/>
    <p:sldId id="1187" r:id="rId12"/>
    <p:sldId id="512" r:id="rId13"/>
    <p:sldId id="513" r:id="rId14"/>
    <p:sldId id="514" r:id="rId15"/>
    <p:sldId id="511" r:id="rId16"/>
    <p:sldId id="522" r:id="rId17"/>
    <p:sldId id="524" r:id="rId18"/>
    <p:sldId id="1177" r:id="rId19"/>
    <p:sldId id="489" r:id="rId20"/>
    <p:sldId id="1188" r:id="rId21"/>
    <p:sldId id="1087" r:id="rId22"/>
    <p:sldId id="491" r:id="rId23"/>
    <p:sldId id="286" r:id="rId24"/>
    <p:sldId id="1201" r:id="rId25"/>
    <p:sldId id="446" r:id="rId26"/>
    <p:sldId id="447" r:id="rId27"/>
    <p:sldId id="445" r:id="rId28"/>
    <p:sldId id="1189" r:id="rId29"/>
    <p:sldId id="492" r:id="rId30"/>
    <p:sldId id="1199" r:id="rId31"/>
    <p:sldId id="1200" r:id="rId32"/>
    <p:sldId id="1193" r:id="rId33"/>
    <p:sldId id="1194" r:id="rId34"/>
    <p:sldId id="1195" r:id="rId35"/>
    <p:sldId id="1196" r:id="rId36"/>
    <p:sldId id="1197" r:id="rId37"/>
    <p:sldId id="1180" r:id="rId38"/>
    <p:sldId id="1158" r:id="rId39"/>
    <p:sldId id="1179" r:id="rId40"/>
    <p:sldId id="1153" r:id="rId41"/>
    <p:sldId id="1191" r:id="rId42"/>
    <p:sldId id="1190" r:id="rId43"/>
    <p:sldId id="1154" r:id="rId44"/>
    <p:sldId id="1155" r:id="rId45"/>
    <p:sldId id="1183" r:id="rId46"/>
    <p:sldId id="494" r:id="rId47"/>
    <p:sldId id="499" r:id="rId48"/>
    <p:sldId id="383" r:id="rId49"/>
    <p:sldId id="265" r:id="rId50"/>
  </p:sldIdLst>
  <p:sldSz cx="11520488" cy="6483350"/>
  <p:notesSz cx="7010400" cy="92964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Lucida Sans Unicode" panose="020B0602030504020204" pitchFamily="34" charset="0"/>
      <p:regular r:id="rId59"/>
    </p:embeddedFont>
  </p:embeddedFontLst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3629">
          <p15:clr>
            <a:srgbClr val="A4A3A4"/>
          </p15:clr>
        </p15:guide>
        <p15:guide id="3" orient="horz" pos="1527">
          <p15:clr>
            <a:srgbClr val="A4A3A4"/>
          </p15:clr>
        </p15:guide>
        <p15:guide id="4" pos="51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" initials="C" lastIdx="54" clrIdx="0"/>
  <p:cmAuthor id="1" name="Hayley" initials="H" lastIdx="11" clrIdx="1"/>
  <p:cmAuthor id="2" name="Paige" initials="P" lastIdx="3" clrIdx="2"/>
  <p:cmAuthor id="3" name="Catherine Brill" initials="CB" lastIdx="45" clrIdx="3"/>
  <p:cmAuthor id="4" name="KMBS SEC" initials="KS" lastIdx="2" clrIdx="4">
    <p:extLst>
      <p:ext uri="{19B8F6BF-5375-455C-9EA6-DF929625EA0E}">
        <p15:presenceInfo xmlns:p15="http://schemas.microsoft.com/office/powerpoint/2012/main" userId="e132875826bfff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F0FA"/>
    <a:srgbClr val="629FD0"/>
    <a:srgbClr val="2F507D"/>
    <a:srgbClr val="7683A4"/>
    <a:srgbClr val="25557D"/>
    <a:srgbClr val="3171A5"/>
    <a:srgbClr val="3A86C4"/>
    <a:srgbClr val="4F7EBD"/>
    <a:srgbClr val="4271B0"/>
    <a:srgbClr val="566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87324" autoAdjust="0"/>
  </p:normalViewPr>
  <p:slideViewPr>
    <p:cSldViewPr snapToGrid="0">
      <p:cViewPr varScale="1">
        <p:scale>
          <a:sx n="105" d="100"/>
          <a:sy n="105" d="100"/>
        </p:scale>
        <p:origin x="429" y="45"/>
      </p:cViewPr>
      <p:guideLst>
        <p:guide orient="horz" pos="2042"/>
        <p:guide pos="3629"/>
        <p:guide orient="horz" pos="1527"/>
        <p:guide pos="51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5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6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98966F-AB6D-A743-9D03-F49C1BF46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D1ADC-DC17-EA4D-B15B-958B00DD34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E54E9-38C7-CA44-8456-75049679F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86FDE-811C-8244-8140-3928B8A48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557E131D-D64B-4441-A863-A43E77F2E6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530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EC56409-832E-E743-A903-6F881BC41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24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91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5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31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t" anchorCtr="0">
            <a:noAutofit/>
          </a:bodyPr>
          <a:lstStyle/>
          <a:p>
            <a:pPr lvl="0" algn="l"/>
            <a:endParaRPr lang="en-US" dirty="0">
              <a:solidFill>
                <a:srgbClr val="3F3F3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8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53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7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41533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25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6024" y="6009106"/>
            <a:ext cx="2688114" cy="345178"/>
          </a:xfrm>
          <a:prstGeom prst="rect">
            <a:avLst/>
          </a:prstGeom>
        </p:spPr>
        <p:txBody>
          <a:bodyPr/>
          <a:lstStyle/>
          <a:p>
            <a:fld id="{CDB7D1A7-E42D-4C5F-806F-889FBCD8D636}" type="datetimeFigureOut">
              <a:rPr lang="en-US" smtClean="0">
                <a:solidFill>
                  <a:srgbClr val="000000"/>
                </a:solidFill>
              </a:rPr>
              <a:pPr/>
              <a:t>1/7/2022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6167" y="6009106"/>
            <a:ext cx="3648155" cy="34517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920-2CF4-419E-8267-E729885F9B1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83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9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62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5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337810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4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120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986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22605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Final page</a:t>
            </a:r>
          </a:p>
          <a:p>
            <a:r>
              <a:rPr kumimoji="1" lang="en-US" altLang="ja-JP" sz="1134" b="0" dirty="0">
                <a:latin typeface="+mn-lt"/>
                <a:ea typeface="+mn-ea"/>
              </a:rPr>
              <a:t>This is a layout used for the final page of presentation references.</a:t>
            </a:r>
            <a:endParaRPr kumimoji="1" lang="ja-JP" altLang="en-US" sz="1134" b="0" dirty="0">
              <a:latin typeface="+mn-lt"/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52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990422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7726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796" r:id="rId3"/>
    <p:sldLayoutId id="2147483798" r:id="rId4"/>
    <p:sldLayoutId id="2147483819" r:id="rId5"/>
    <p:sldLayoutId id="2147483820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3.png"/><Relationship Id="rId21" Type="http://schemas.openxmlformats.org/officeDocument/2006/relationships/image" Target="../media/image20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16.png"/><Relationship Id="rId24" Type="http://schemas.openxmlformats.org/officeDocument/2006/relationships/image" Target="../media/image62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23" Type="http://schemas.openxmlformats.org/officeDocument/2006/relationships/image" Target="../media/image61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Relationship Id="rId22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microsoft.com/office/2007/relationships/hdphoto" Target="../media/hdphoto3.wdp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79.tiff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tiff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jpeg"/><Relationship Id="rId5" Type="http://schemas.openxmlformats.org/officeDocument/2006/relationships/hyperlink" Target="http://docs.dispatcher-phoenix.com/" TargetMode="External"/><Relationship Id="rId4" Type="http://schemas.openxmlformats.org/officeDocument/2006/relationships/hyperlink" Target="https://sec.kmbs.us/version2/nfr/home.php" TargetMode="External"/><Relationship Id="rId9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32420" y="619749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November 2021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738594"/>
            <a:ext cx="2675610" cy="5116893"/>
          </a:xfrm>
          <a:prstGeom prst="rect">
            <a:avLst/>
          </a:prstGeom>
        </p:spPr>
      </p:pic>
      <p:pic>
        <p:nvPicPr>
          <p:cNvPr id="5122" name="Picture 2" descr="D:\Illustration\logos\SEC\sec2017_crop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9" y="140291"/>
            <a:ext cx="726946" cy="4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E2CA7-63F7-4F1A-B6AA-633AB7CAB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59" y="2018794"/>
            <a:ext cx="4597695" cy="114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1604" y="330847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/>
          <a:stretch/>
        </p:blipFill>
        <p:spPr>
          <a:xfrm>
            <a:off x="154379" y="0"/>
            <a:ext cx="11366109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71" y="818574"/>
            <a:ext cx="6371142" cy="700437"/>
          </a:xfrm>
        </p:spPr>
        <p:txBody>
          <a:bodyPr>
            <a:noAutofit/>
          </a:bodyPr>
          <a:lstStyle/>
          <a:p>
            <a:pPr marL="0" lvl="1" indent="0">
              <a:spcAft>
                <a:spcPts val="1200"/>
              </a:spcAft>
              <a:buNone/>
              <a:defRPr/>
            </a:pPr>
            <a:r>
              <a:rPr lang="en-US" sz="1800" dirty="0">
                <a:cs typeface="Arial" panose="020B0604020202020204" pitchFamily="34" charset="0"/>
              </a:rPr>
              <a:t>Documents are automatically collected from a variety of sources for advanced processing, routing, printing, or storing, including: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71" y="203165"/>
            <a:ext cx="7056072" cy="695624"/>
          </a:xfrm>
        </p:spPr>
        <p:txBody>
          <a:bodyPr>
            <a:normAutofit/>
          </a:bodyPr>
          <a:lstStyle/>
          <a:p>
            <a:r>
              <a:rPr lang="en-US" sz="3100" b="0" dirty="0">
                <a:latin typeface="+mj-lt"/>
              </a:rPr>
              <a:t>Advanced Capture Capabilities</a:t>
            </a:r>
            <a:endParaRPr lang="en-US" b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05354" y="1751061"/>
            <a:ext cx="2584904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MFP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Watched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Email Inbox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Mobile Device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Workstation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7786" y="1751061"/>
            <a:ext cx="2791732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Web Capture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FTP Server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Dropbox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LPR Print Queue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Etc. </a:t>
            </a:r>
          </a:p>
        </p:txBody>
      </p:sp>
      <p:pic>
        <p:nvPicPr>
          <p:cNvPr id="2051" name="Picture 3" descr="D:\Dispatcher\Phoenix\Presentations\6.13\email-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102429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ispatcher\Phoenix\Presentations\6.14\dropbox-no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5" y="3087927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ispatcher\Phoenix\Presentations\6.14\lpr-inp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3679970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ispatcher\Phoenix\Presentations\6.11 Sneak Peek\ftp-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63" y="2498682"/>
            <a:ext cx="512210" cy="5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ispatcher\Phoenix\Presentations\6.17\web-capture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1907747"/>
            <a:ext cx="564802" cy="5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Dispatcher\Phoenix\Presentations\dp-mobil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712628"/>
            <a:ext cx="471827" cy="4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Dispatcher\Phoenix\Presentations\workstati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7" y="4313435"/>
            <a:ext cx="465975" cy="4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2505298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1885094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029407" y="4340439"/>
            <a:ext cx="411966" cy="411966"/>
            <a:chOff x="3889573" y="4340439"/>
            <a:chExt cx="411966" cy="411966"/>
          </a:xfrm>
        </p:grpSpPr>
        <p:sp>
          <p:nvSpPr>
            <p:cNvPr id="8" name="Oval 7"/>
            <p:cNvSpPr/>
            <p:nvPr/>
          </p:nvSpPr>
          <p:spPr>
            <a:xfrm>
              <a:off x="3889573" y="4340439"/>
              <a:ext cx="411966" cy="4119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8" name="Picture 10" descr="D:\Dispatcher\Phoenix\SDC\Sales Training\ok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573" y="4340439"/>
              <a:ext cx="411966" cy="41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9255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9" y="0"/>
            <a:ext cx="3529106" cy="64834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01" y="740229"/>
            <a:ext cx="7205749" cy="30835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Dispatcher Phoenix supports a variety of document processing tasks from the most simple to more complex including: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Advanced OCR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Watermarking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Rename Files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PDF &amp; Microsoft Office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Redaction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Highlight &amp; Strikeout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Bates Stamping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Barcode Writing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Zonal Extraction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Forms Processing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more!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7748231" cy="695624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+mj-lt"/>
                <a:cs typeface="Arial" pitchFamily="34" charset="0"/>
              </a:rPr>
              <a:t>Automated Document Processes  </a:t>
            </a:r>
            <a:endParaRPr lang="en-US" sz="2000" b="0" dirty="0">
              <a:latin typeface="+mj-lt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82378" y="2081757"/>
            <a:ext cx="4802594" cy="3234358"/>
            <a:chOff x="5259422" y="1607046"/>
            <a:chExt cx="4802594" cy="323435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99E861A4-B86D-44DE-9BE8-2B408CFE3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9422" y="1607046"/>
              <a:ext cx="4802594" cy="3234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725" y="1784350"/>
              <a:ext cx="3819975" cy="2021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63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37992" y="2800401"/>
            <a:ext cx="11382495" cy="1533767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80" y="185912"/>
            <a:ext cx="9831400" cy="695624"/>
          </a:xfrm>
        </p:spPr>
        <p:txBody>
          <a:bodyPr>
            <a:normAutofit/>
          </a:bodyPr>
          <a:lstStyle/>
          <a:p>
            <a:r>
              <a:rPr lang="en-US" sz="3200" b="0" dirty="0">
                <a:latin typeface="+mj-lt"/>
              </a:rPr>
              <a:t>Intelligent File Routing Capabilities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 txBox="1">
            <a:spLocks/>
          </p:cNvSpPr>
          <p:nvPr/>
        </p:nvSpPr>
        <p:spPr>
          <a:xfrm>
            <a:off x="564340" y="1204351"/>
            <a:ext cx="7514920" cy="1084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88000" algn="l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4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cs typeface="Arial" panose="020B0604020202020204" pitchFamily="34" charset="0"/>
              </a:rPr>
              <a:t>Add advanced intelligent file routing power to automated workflows!</a:t>
            </a:r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6349" y="2222743"/>
            <a:ext cx="2018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200"/>
              </a:spcAft>
              <a:defRPr/>
            </a:pPr>
            <a:r>
              <a:rPr lang="en-US" sz="1600" dirty="0">
                <a:cs typeface="Arial" panose="020B0604020202020204" pitchFamily="34" charset="0"/>
              </a:rPr>
              <a:t>Barcode Processing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2676" y="2222743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200"/>
              </a:spcAft>
              <a:defRPr/>
            </a:pPr>
            <a:r>
              <a:rPr lang="en-US" sz="1600" dirty="0">
                <a:cs typeface="Arial" panose="020B0604020202020204" pitchFamily="34" charset="0"/>
              </a:rPr>
              <a:t>Metadata Routing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530334" y="2222745"/>
            <a:ext cx="1608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Advanced OCR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2253184" y="5543456"/>
            <a:ext cx="18710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200"/>
              </a:spcAft>
              <a:defRPr/>
            </a:pPr>
            <a:r>
              <a:rPr lang="en-US" sz="1600" dirty="0">
                <a:cs typeface="Arial" panose="020B0604020202020204" pitchFamily="34" charset="0"/>
              </a:rPr>
              <a:t>Page Count Route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49811" y="5532759"/>
            <a:ext cx="1335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Color Route </a:t>
            </a:r>
            <a:endParaRPr lang="en-US" sz="1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" y="2561299"/>
            <a:ext cx="2571444" cy="13748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04" y="2561298"/>
            <a:ext cx="2571443" cy="13748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79" y="2561297"/>
            <a:ext cx="2571443" cy="13748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75" y="4168625"/>
            <a:ext cx="2571443" cy="13748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00" y="4168624"/>
            <a:ext cx="2571443" cy="13748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7"/>
          <a:stretch/>
        </p:blipFill>
        <p:spPr>
          <a:xfrm>
            <a:off x="8233719" y="883966"/>
            <a:ext cx="328677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27" y="1370881"/>
            <a:ext cx="9511105" cy="123798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/>
          </a:bodyPr>
          <a:lstStyle/>
          <a:p>
            <a:r>
              <a:rPr lang="en-US" sz="3200" b="0" dirty="0">
                <a:latin typeface="+mj-lt"/>
              </a:rPr>
              <a:t>Store Documents In A Single Step</a:t>
            </a:r>
            <a:endParaRPr lang="en-US" sz="2400" b="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F211A-5C9D-4964-889C-EB501ED8B982}"/>
              </a:ext>
            </a:extLst>
          </p:cNvPr>
          <p:cNvSpPr txBox="1"/>
          <p:nvPr/>
        </p:nvSpPr>
        <p:spPr>
          <a:xfrm>
            <a:off x="354227" y="963827"/>
            <a:ext cx="8130746" cy="5676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Workflows can be customized to send processed documents to a variety of outputs in a single step! Distribution options include:</a:t>
            </a:r>
          </a:p>
          <a:p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Folder on the network or Desktop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Email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Printer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RightFax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M-Files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Windows Fax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Production Print Systems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Guardian by LawLogix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OnBase by Hyland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Workshare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Laserfiche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And More…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43" y="1915884"/>
            <a:ext cx="6183062" cy="3577817"/>
          </a:xfrm>
          <a:prstGeom prst="rect">
            <a:avLst/>
          </a:prstGeom>
        </p:spPr>
      </p:pic>
      <p:pic>
        <p:nvPicPr>
          <p:cNvPr id="3074" name="Picture 2" descr="D:\Dispatcher\Phoenix\Presentations\6.4\exch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44" y="2032529"/>
            <a:ext cx="843983" cy="8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ispatcher\Phoenix\Presentations\6.11 Sneak Peek\fax-no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2118744"/>
            <a:ext cx="747373" cy="7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ispatcher\Phoenix\Presentations\6.13\guardi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72" y="2492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ispatcher\Phoenix\Presentations\Australia\laserfich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836" y="2536153"/>
            <a:ext cx="725601" cy="7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ispatcher\Phoenix\Presentations\DP Healthcare\hl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30768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ispatcher\Phoenix\Presentations\DP Healthcare\onbase_icon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56" y="2934332"/>
            <a:ext cx="654844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ispatcher\Phoenix\Presentations\Education\googledrive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10" y="3230003"/>
            <a:ext cx="1377383" cy="13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ispatcher\Phoenix\Presentations\Education\sharepoint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57" y="4328870"/>
            <a:ext cx="1297786" cy="12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Dispatcher\Phoenix\Presentations\box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3" y="4447832"/>
            <a:ext cx="790915" cy="7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Dispatcher\Phoenix\Presentations\fileassist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69" y="3482372"/>
            <a:ext cx="872647" cy="8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Dispatcher\Phoenix\Presentations\filesanywhe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37" y="2876512"/>
            <a:ext cx="605860" cy="60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Dispatcher\Phoenix\Presentations\onedrive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60" y="472710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Dispatcher\Phoenix\Presentations\webdav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96" y="4554148"/>
            <a:ext cx="702477" cy="7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:\Dispatcher\Phoenix\Presentations\worldox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47" y="3672112"/>
            <a:ext cx="961609" cy="9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D:\Dispatcher\Phoenix\Workshare\graphics\workshar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291" y="5033173"/>
            <a:ext cx="862693" cy="8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:\Presentations\phoenix\c754-h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09" y="4152916"/>
            <a:ext cx="932690" cy="6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D:\Presentations\phoenix\px_route_distribute_archiv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31" y="523874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:\Presentations\phoenix\px_route_smtp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50" y="5425041"/>
            <a:ext cx="657119" cy="6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D:\Presentations\phoenix\px_route_ftpserver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43" y="3362462"/>
            <a:ext cx="619299" cy="6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:\Dispatcher\Phoenix\Presentations\6.11 Sneak Peek\sftp_ou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88" y="5396871"/>
            <a:ext cx="1044370" cy="10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20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6" y="12215"/>
            <a:ext cx="11919433" cy="64589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13" y="792955"/>
            <a:ext cx="10446730" cy="12379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Dispatcher Phoenix includes a variety of connectors to the leading cloud storage systems in the world today.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Includes </a:t>
            </a:r>
            <a:r>
              <a:rPr lang="en-US" sz="2000" b="1" dirty="0"/>
              <a:t>single sign-on</a:t>
            </a:r>
            <a:r>
              <a:rPr lang="en-US" sz="2000" dirty="0"/>
              <a:t> at the MFP to the </a:t>
            </a:r>
            <a:r>
              <a:rPr lang="en-US" sz="2000" b="1" dirty="0"/>
              <a:t>cloud.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Web-based cloud account management tool allows for easy set up. </a:t>
            </a:r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cs typeface="Arial" panose="020B0604020202020204" pitchFamily="34" charset="0"/>
            </a:endParaRPr>
          </a:p>
          <a:p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/>
          </a:bodyPr>
          <a:lstStyle/>
          <a:p>
            <a:r>
              <a:rPr lang="en-US" sz="3200" b="0" dirty="0">
                <a:latin typeface="+mj-lt"/>
              </a:rPr>
              <a:t>Connectors to the Cloud</a:t>
            </a:r>
            <a:endParaRPr lang="en-US" sz="2400" b="0" dirty="0">
              <a:latin typeface="+mj-lt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904" y="4946629"/>
            <a:ext cx="2261347" cy="3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3056" y="5643453"/>
            <a:ext cx="948660" cy="47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4191" y="5537298"/>
            <a:ext cx="2480421" cy="6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8055" y="4813550"/>
            <a:ext cx="2388030" cy="7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Dispatcher\Phoenix\Graphics\filesanywhere\faw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3" y="5644762"/>
            <a:ext cx="2478374" cy="4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Dispatcher\Phoenix\Graphics\Connectors\Dropbox\DropboxTransp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5" b="25391"/>
          <a:stretch/>
        </p:blipFill>
        <p:spPr bwMode="auto">
          <a:xfrm>
            <a:off x="158930" y="5500184"/>
            <a:ext cx="3006043" cy="6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" y="4831817"/>
            <a:ext cx="2025846" cy="730494"/>
          </a:xfrm>
          <a:prstGeom prst="rect">
            <a:avLst/>
          </a:prstGeom>
        </p:spPr>
      </p:pic>
      <p:pic>
        <p:nvPicPr>
          <p:cNvPr id="1026" name="Picture 2" descr="D:\Webinar Series\2019 August - Connectors\kisspng-onedrive-microsoft-office-365-business-sharepoint-business-card-5b0bba69ba33a7.418534521527495273762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20" y="4831817"/>
            <a:ext cx="2923224" cy="6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CAF35BD-8544-4FDC-92C5-3C9DFB9C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5" y="2449905"/>
            <a:ext cx="7220809" cy="211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02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0"/>
            <a:ext cx="11414237" cy="9688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8918" y="1476374"/>
            <a:ext cx="45923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Tailored solutions for our customers are made possible through the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1"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odular architecture </a:t>
            </a:r>
            <a:r>
              <a:rPr kumimoji="1"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Dispatcher Phoenix</a:t>
            </a:r>
          </a:p>
          <a:p>
            <a:endParaRPr kumimoji="1"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Optional add-in modules can be purchased at any time. For example: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kumimoji="1"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Bubble Grader for educators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kumimoji="1"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Rx Shield for physicians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kumimoji="1"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Release2Me for secure printing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kumimoji="1"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Specialized connectors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kumimoji="1"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Standard &amp; 2D Barcode Processing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kumimoji="1"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Barcode Writer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kumimoji="1"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more!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6A6853-761F-49B2-B1AD-C5482FF1B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24" y="791657"/>
            <a:ext cx="5581834" cy="558183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E98B09C-AD37-4CAB-A6C5-CA2FD197342D}"/>
              </a:ext>
            </a:extLst>
          </p:cNvPr>
          <p:cNvSpPr txBox="1">
            <a:spLocks/>
          </p:cNvSpPr>
          <p:nvPr/>
        </p:nvSpPr>
        <p:spPr>
          <a:xfrm>
            <a:off x="387840" y="107774"/>
            <a:ext cx="7056072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none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3200" b="0" dirty="0">
                <a:latin typeface="+mj-lt"/>
              </a:rPr>
              <a:t>Promoting Scalability</a:t>
            </a:r>
            <a:endParaRPr lang="en-US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3094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55" y="0"/>
            <a:ext cx="841846" cy="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BABF2E-37B8-4048-AB40-FAD4D884A5B4}"/>
              </a:ext>
            </a:extLst>
          </p:cNvPr>
          <p:cNvSpPr txBox="1">
            <a:spLocks/>
          </p:cNvSpPr>
          <p:nvPr/>
        </p:nvSpPr>
        <p:spPr>
          <a:xfrm>
            <a:off x="656941" y="1436984"/>
            <a:ext cx="4180113" cy="23735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none" baseline="0">
                <a:solidFill>
                  <a:schemeClr val="tx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Dispatcher Phoenix Key Features</a:t>
            </a:r>
          </a:p>
        </p:txBody>
      </p:sp>
    </p:spTree>
    <p:extLst>
      <p:ext uri="{BB962C8B-B14F-4D97-AF65-F5344CB8AC3E}">
        <p14:creationId xmlns:p14="http://schemas.microsoft.com/office/powerpoint/2010/main" val="1445115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9144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120" y="176387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Intuitive MFP Integration</a:t>
            </a:r>
            <a:endParaRPr lang="en-US" sz="36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237"/>
            <a:ext cx="6134099" cy="456801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Tight integration with MFPs provides a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graphical, unique, visually appealing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experience for our customers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Office MFPs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Production Print systems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Easily index documents before they are processed and stored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Collapse, expand folders using a Windows Explorer-like view of your directory structure to easily find the folder to scan to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Create a new folder to scan to “on the fly”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Filter list of folders that appear with type-ahead search functionality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Display “Favorite” folders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Modify your document processes during scan time at the MFP panel!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3243" y="2451619"/>
            <a:ext cx="4526460" cy="332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59" y="1045030"/>
            <a:ext cx="3283758" cy="1160192"/>
          </a:xfrm>
          <a:prstGeom prst="rect">
            <a:avLst/>
          </a:prstGeom>
        </p:spPr>
      </p:pic>
      <p:pic>
        <p:nvPicPr>
          <p:cNvPr id="11" name="Picture 3" descr="D:\Dispatcher\Phoenix\Presentations\6.6 Sneak Peek\bizhub-C368-DF-629-OT-506-PC-110-F-4c_300dp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43" y="805610"/>
            <a:ext cx="765729" cy="13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894114" y="1828800"/>
            <a:ext cx="48391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2754086" y="2122714"/>
            <a:ext cx="6645552" cy="17417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0" idx="2"/>
          </p:cNvCxnSpPr>
          <p:nvPr/>
        </p:nvCxnSpPr>
        <p:spPr>
          <a:xfrm flipV="1">
            <a:off x="9399638" y="2205222"/>
            <a:ext cx="0" cy="91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60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0"/>
            <a:ext cx="11414237" cy="7184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1529" y="166862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Web-Based Control</a:t>
            </a:r>
            <a:endParaRPr lang="en-US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794657"/>
            <a:ext cx="6095999" cy="52167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Dispatcher Phoenix’s Web User Interface provides centralized location for a variety of administrative tools, including: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Cluster Management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Analytics &amp; Reporting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Workflow Control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Workflow Sharing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User Data &amp; Licenses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Device Management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 Card Registration Tool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Batch Indexing and Management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Verification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Print Delegation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more!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0"/>
          <a:stretch/>
        </p:blipFill>
        <p:spPr>
          <a:xfrm>
            <a:off x="7467601" y="1508928"/>
            <a:ext cx="3352800" cy="234032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6493" y="1881638"/>
            <a:ext cx="4003673" cy="201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ispatcher\Phoenix\Brochures\R2M\Plus\pg3-r2m-report-for-pc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32" y="3694391"/>
            <a:ext cx="2672643" cy="182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5" y="3694391"/>
            <a:ext cx="1752600" cy="20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70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0"/>
            <a:ext cx="11414237" cy="6531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16390" y="2044624"/>
            <a:ext cx="1980084" cy="2378448"/>
          </a:xfrm>
          <a:prstGeom prst="rect">
            <a:avLst/>
          </a:prstGeom>
          <a:solidFill>
            <a:srgbClr val="382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81677C-A4B5-4B3E-BF18-EB4445F76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58" y="877275"/>
            <a:ext cx="6302832" cy="5149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Dispatcher Phoenix’s Doc-Classifier process intelligently categorizes and classifies incoming documents and files…with no human intervention required.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Doc-Classifier organizes and identifies operational documents, business forms, and other types of files from different industries, such as </a:t>
            </a:r>
            <a:r>
              <a:rPr lang="en-US" sz="2000" b="1" dirty="0">
                <a:solidFill>
                  <a:srgbClr val="38256E"/>
                </a:solidFill>
              </a:rPr>
              <a:t>Finance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38256E"/>
                </a:solidFill>
              </a:rPr>
              <a:t>Legal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38256E"/>
                </a:solidFill>
              </a:rPr>
              <a:t>Insurance</a:t>
            </a:r>
            <a:r>
              <a:rPr lang="en-US" sz="2000" dirty="0"/>
              <a:t>, and </a:t>
            </a:r>
            <a:r>
              <a:rPr lang="en-US" sz="2000" b="1" dirty="0">
                <a:solidFill>
                  <a:srgbClr val="38256E"/>
                </a:solidFill>
              </a:rPr>
              <a:t>Education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Doc-Classifier is the ideal solution for SMB to large-sized companies with a very high volume of documents.</a:t>
            </a:r>
          </a:p>
          <a:p>
            <a:pPr marL="0" indent="0">
              <a:buNone/>
            </a:pP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E29D3-51D9-4923-89DF-B1117A1C7C42}"/>
              </a:ext>
            </a:extLst>
          </p:cNvPr>
          <p:cNvSpPr txBox="1"/>
          <p:nvPr/>
        </p:nvSpPr>
        <p:spPr>
          <a:xfrm>
            <a:off x="7239226" y="1262565"/>
            <a:ext cx="1977165" cy="3693319"/>
          </a:xfrm>
          <a:prstGeom prst="rect">
            <a:avLst/>
          </a:prstGeom>
          <a:solidFill>
            <a:srgbClr val="38256E">
              <a:alpha val="1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Invoices</a:t>
            </a:r>
          </a:p>
          <a:p>
            <a:r>
              <a:rPr lang="en-US" sz="1800" dirty="0"/>
              <a:t>Bank Statements</a:t>
            </a:r>
          </a:p>
          <a:p>
            <a:r>
              <a:rPr lang="en-US" sz="1800" dirty="0"/>
              <a:t>Loan Applications</a:t>
            </a:r>
          </a:p>
          <a:p>
            <a:r>
              <a:rPr lang="en-US" sz="1800" dirty="0"/>
              <a:t>Purchase Orders</a:t>
            </a:r>
          </a:p>
          <a:p>
            <a:r>
              <a:rPr lang="en-US" sz="1800" dirty="0"/>
              <a:t>Birth Certificates</a:t>
            </a:r>
          </a:p>
          <a:p>
            <a:r>
              <a:rPr lang="en-US" sz="1800" dirty="0"/>
              <a:t>Wills</a:t>
            </a:r>
          </a:p>
          <a:p>
            <a:r>
              <a:rPr lang="en-US" sz="1800" dirty="0"/>
              <a:t>W-2 Forms</a:t>
            </a:r>
          </a:p>
          <a:p>
            <a:r>
              <a:rPr lang="en-US" sz="1800" dirty="0"/>
              <a:t>Non-Disclosure Agreements</a:t>
            </a:r>
          </a:p>
          <a:p>
            <a:r>
              <a:rPr lang="en-US" sz="1800" dirty="0"/>
              <a:t>Report Cards</a:t>
            </a:r>
          </a:p>
          <a:p>
            <a:r>
              <a:rPr lang="en-US" sz="1800" dirty="0"/>
              <a:t>Insurance Claims</a:t>
            </a:r>
          </a:p>
          <a:p>
            <a:r>
              <a:rPr lang="en-US" sz="1800" dirty="0"/>
              <a:t>And Much More!</a:t>
            </a:r>
          </a:p>
          <a:p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02" y="3557471"/>
            <a:ext cx="1731203" cy="1731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39294" y="2044624"/>
            <a:ext cx="299931" cy="2378448"/>
          </a:xfrm>
          <a:prstGeom prst="rect">
            <a:avLst/>
          </a:prstGeom>
          <a:solidFill>
            <a:srgbClr val="382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BFC530D-9004-42DB-9FFD-B59A63A58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529" y="166862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Intelligent Document Classification</a:t>
            </a:r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56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BB4F3D-04BD-8541-A4C8-9862B2BAF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60" y="1861232"/>
            <a:ext cx="4180113" cy="2373500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+mj-lt"/>
              </a:rPr>
              <a:t>Agenda</a:t>
            </a:r>
            <a:endParaRPr lang="en-US" sz="28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55" y="0"/>
            <a:ext cx="841846" cy="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085D4-0F05-44E4-8495-FB9198D78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4177" y="1294112"/>
            <a:ext cx="4791931" cy="4315856"/>
          </a:xfrm>
        </p:spPr>
        <p:txBody>
          <a:bodyPr>
            <a:normAutofit/>
          </a:bodyPr>
          <a:lstStyle/>
          <a:p>
            <a:pPr marL="400050" indent="-400050">
              <a:buAutoNum type="romanUcPeriod"/>
            </a:pPr>
            <a:r>
              <a:rPr lang="en-US" sz="1800" dirty="0"/>
              <a:t>Overview of Dispatcher Phoenix</a:t>
            </a:r>
          </a:p>
          <a:p>
            <a:pPr marL="868050" lvl="1" indent="-400050">
              <a:buAutoNum type="romanUcPeriod"/>
            </a:pPr>
            <a:r>
              <a:rPr lang="en-US" sz="1800" dirty="0"/>
              <a:t>Product Overview</a:t>
            </a:r>
          </a:p>
          <a:p>
            <a:pPr marL="868050" lvl="1" indent="-400050">
              <a:buAutoNum type="romanUcPeriod"/>
            </a:pPr>
            <a:r>
              <a:rPr lang="en-US" sz="1800" dirty="0"/>
              <a:t>Product Key Features</a:t>
            </a:r>
          </a:p>
          <a:p>
            <a:pPr marL="868050" lvl="1" indent="-400050">
              <a:buAutoNum type="romanUcPeriod"/>
            </a:pPr>
            <a:r>
              <a:rPr lang="en-US" sz="1800" dirty="0"/>
              <a:t>Product Licenses</a:t>
            </a:r>
          </a:p>
          <a:p>
            <a:pPr marL="400050" indent="-400050">
              <a:buAutoNum type="romanUcPeriod"/>
            </a:pPr>
            <a:r>
              <a:rPr lang="en-US" sz="1800" dirty="0"/>
              <a:t>Qualifying Questions / Ascertaining Business Needs</a:t>
            </a:r>
          </a:p>
          <a:p>
            <a:pPr marL="400050" indent="-400050">
              <a:buAutoNum type="romanUcPeriod"/>
            </a:pPr>
            <a:r>
              <a:rPr lang="en-US" sz="1800" dirty="0"/>
              <a:t>Target Market / Customer</a:t>
            </a:r>
          </a:p>
          <a:p>
            <a:pPr marL="400050" indent="-400050">
              <a:buAutoNum type="romanUcPeriod"/>
            </a:pPr>
            <a:r>
              <a:rPr lang="en-US" sz="1800" dirty="0"/>
              <a:t>Resources Available For You</a:t>
            </a:r>
          </a:p>
          <a:p>
            <a:pPr marL="868050" lvl="1" indent="-400050"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96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7823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9575" y="185911"/>
            <a:ext cx="7481698" cy="918987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Mobile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7501" y="458955"/>
            <a:ext cx="514756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Dispatcher Phoenix Mobile app extends the power of workflow automation for an increasingly mobile workforce. With this app, users can: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7013">
              <a:buFont typeface="Symbol" panose="05050102010706020507" pitchFamily="18" charset="2"/>
              <a:buChar char="-"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Capture and submit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documents directly from mobile device into Dispatcher Phoenix workflows for further processing/routing</a:t>
            </a:r>
          </a:p>
          <a:p>
            <a:pPr marL="688975" indent="-227013">
              <a:buFont typeface="Symbol" panose="05050102010706020507" pitchFamily="18" charset="2"/>
              <a:buChar char="-"/>
            </a:pPr>
            <a:endParaRPr lang="en-US" alt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7013">
              <a:buFont typeface="Symbol" panose="05050102010706020507" pitchFamily="18" charset="2"/>
              <a:buChar char="-"/>
            </a:pPr>
            <a:r>
              <a:rPr lang="en-US" alt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documents from smartphone or tablet</a:t>
            </a:r>
          </a:p>
          <a:p>
            <a:pPr marL="688975" indent="-227013">
              <a:buFont typeface="Symbol" panose="05050102010706020507" pitchFamily="18" charset="2"/>
              <a:buChar char="-"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7013">
              <a:buFont typeface="Symbol" panose="05050102010706020507" pitchFamily="18" charset="2"/>
              <a:buChar char="-"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Include geo-location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information with files</a:t>
            </a:r>
          </a:p>
          <a:p>
            <a:pPr marL="688975" indent="-227013">
              <a:buFont typeface="Symbol" panose="05050102010706020507" pitchFamily="18" charset="2"/>
              <a:buChar char="-"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7013">
              <a:buFont typeface="Symbol" panose="05050102010706020507" pitchFamily="18" charset="2"/>
              <a:buChar char="-"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Release print jobs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from mobile device for secure and convenient printing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05" y="1327625"/>
            <a:ext cx="1892558" cy="3364547"/>
          </a:xfrm>
          <a:prstGeom prst="rect">
            <a:avLst/>
          </a:prstGeom>
        </p:spPr>
      </p:pic>
      <p:pic>
        <p:nvPicPr>
          <p:cNvPr id="10" name="Picture 2" descr="D:\Dispatcher\Phoenix\Mobile\Stores\hom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104899"/>
            <a:ext cx="236297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3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6FB55-6129-4DC1-B62A-4586BB51C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9507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637" y="983055"/>
            <a:ext cx="48690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government printouts with Dispatcher Phoenix’s Copy Defender.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this automated feature, government agencies can ensure that: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watermarks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automatically applied to printed documents. 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Copying of documents can be instantly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canceled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once the Copy Defender security settings are detected. 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required to be entered before the copy operation can continue.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19" y="2054112"/>
            <a:ext cx="5908308" cy="237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D9BB202F-6454-456A-89A4-03C05C67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65" y="208771"/>
            <a:ext cx="7056072" cy="695624"/>
          </a:xfrm>
        </p:spPr>
        <p:txBody>
          <a:bodyPr/>
          <a:lstStyle/>
          <a:p>
            <a:r>
              <a:rPr lang="en-US" dirty="0">
                <a:latin typeface="+mj-lt"/>
              </a:rPr>
              <a:t>Stop Illegal Copying of Sensitive Documents</a:t>
            </a:r>
          </a:p>
        </p:txBody>
      </p:sp>
    </p:spTree>
    <p:extLst>
      <p:ext uri="{BB962C8B-B14F-4D97-AF65-F5344CB8AC3E}">
        <p14:creationId xmlns:p14="http://schemas.microsoft.com/office/powerpoint/2010/main" val="771377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6FB55-6129-4DC1-B62A-4586BB51C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9507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903" y="1233264"/>
            <a:ext cx="486904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Protect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Prints a copy security background pattern in the document. Text such as “Invalid Copy” or “Unauthorized” appears when the document is improperly copied. 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Stamp Repeat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Adds stamps such as “Copy” and “Private” on the entire page.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 startAt="3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Guard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Embeds a copy restriction pattern on all printed sheets. If an attempt is made to copy a Copy Guard sheet, the copying process is canceled and the job is deleted.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 startAt="3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 Copy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Embeds a password on all printed sheets. If an attempt is made to copy a Password Copy sheet, the entry of a password is requested.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9BB202F-6454-456A-89A4-03C05C67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65" y="208771"/>
            <a:ext cx="7056072" cy="695624"/>
          </a:xfrm>
        </p:spPr>
        <p:txBody>
          <a:bodyPr/>
          <a:lstStyle/>
          <a:p>
            <a:r>
              <a:rPr lang="en-US" dirty="0">
                <a:latin typeface="+mj-lt"/>
              </a:rPr>
              <a:t>4 Types of Copy Protection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25CF2-35F0-41BC-8F12-B31AC4A8B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88" y="1732785"/>
            <a:ext cx="4302693" cy="35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84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0"/>
            <a:ext cx="11414237" cy="653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42" y="2834344"/>
            <a:ext cx="11535012" cy="1686042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D:\Presentations\ECM\workstatio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771" y="1667778"/>
            <a:ext cx="4505325" cy="32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26;p26"/>
          <p:cNvSpPr txBox="1"/>
          <p:nvPr/>
        </p:nvSpPr>
        <p:spPr>
          <a:xfrm>
            <a:off x="318207" y="80641"/>
            <a:ext cx="8488157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Workstation</a:t>
            </a:r>
            <a:r>
              <a:rPr lang="en-US" sz="3200" b="1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for Batch Scanning</a:t>
            </a:r>
          </a:p>
        </p:txBody>
      </p:sp>
      <p:sp>
        <p:nvSpPr>
          <p:cNvPr id="8" name="Google Shape;327;p26"/>
          <p:cNvSpPr/>
          <p:nvPr/>
        </p:nvSpPr>
        <p:spPr>
          <a:xfrm>
            <a:off x="8761696" y="1068094"/>
            <a:ext cx="21020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TWAIN Support</a:t>
            </a:r>
            <a:endParaRPr sz="1800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329;p26"/>
          <p:cNvSpPr/>
          <p:nvPr/>
        </p:nvSpPr>
        <p:spPr>
          <a:xfrm>
            <a:off x="8806364" y="1437426"/>
            <a:ext cx="1982190" cy="139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Workstation is flexible, working with any manufacturer’s TWAIN-based scanners and TWAIN-compatible MFPs.</a:t>
            </a:r>
            <a:endParaRPr sz="1400" b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330;p26"/>
          <p:cNvSpPr/>
          <p:nvPr/>
        </p:nvSpPr>
        <p:spPr>
          <a:xfrm>
            <a:off x="438150" y="5150239"/>
            <a:ext cx="4408775" cy="105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With thumbnail images, DP Workstation allows operators to easily manipulate pages and documents. Flip, rotate or reorder pages, rescan images; insert new images; merge/split documents and more.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sz="1400" b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333;p26"/>
          <p:cNvSpPr/>
          <p:nvPr/>
        </p:nvSpPr>
        <p:spPr>
          <a:xfrm>
            <a:off x="438150" y="4520386"/>
            <a:ext cx="2988623" cy="428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Document </a:t>
            </a:r>
            <a:b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Manipulation</a:t>
            </a:r>
            <a:endParaRPr sz="1800" b="1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2" name="Google Shape;337;p26"/>
          <p:cNvCxnSpPr/>
          <p:nvPr/>
        </p:nvCxnSpPr>
        <p:spPr>
          <a:xfrm flipV="1">
            <a:off x="2238375" y="3782591"/>
            <a:ext cx="4194437" cy="981207"/>
          </a:xfrm>
          <a:prstGeom prst="bentConnector3">
            <a:avLst>
              <a:gd name="adj1" fmla="val 100186"/>
            </a:avLst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338;p26"/>
          <p:cNvCxnSpPr>
            <a:stCxn id="18" idx="1"/>
          </p:cNvCxnSpPr>
          <p:nvPr/>
        </p:nvCxnSpPr>
        <p:spPr>
          <a:xfrm rot="10800000">
            <a:off x="7190399" y="3462552"/>
            <a:ext cx="1101132" cy="1301247"/>
          </a:xfrm>
          <a:prstGeom prst="bentConnector2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339;p26"/>
          <p:cNvSpPr/>
          <p:nvPr/>
        </p:nvSpPr>
        <p:spPr>
          <a:xfrm>
            <a:off x="438150" y="766441"/>
            <a:ext cx="5674622" cy="67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Dispatcher Phoenix offers a powerful centralized scanning solution that scan operators can use to manage high volumes of paper documents.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exagon 14"/>
          <p:cNvSpPr/>
          <p:nvPr/>
        </p:nvSpPr>
        <p:spPr>
          <a:xfrm rot="5400000">
            <a:off x="6112772" y="3462550"/>
            <a:ext cx="640080" cy="640080"/>
          </a:xfrm>
          <a:prstGeom prst="hexagon">
            <a:avLst/>
          </a:prstGeom>
          <a:solidFill>
            <a:schemeClr val="bg2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17" name="Google Shape;338;p26"/>
          <p:cNvCxnSpPr>
            <a:stCxn id="8" idx="1"/>
          </p:cNvCxnSpPr>
          <p:nvPr/>
        </p:nvCxnSpPr>
        <p:spPr>
          <a:xfrm rot="10800000" flipV="1">
            <a:off x="6752852" y="1252759"/>
            <a:ext cx="2008844" cy="511929"/>
          </a:xfrm>
          <a:prstGeom prst="bentConnector3">
            <a:avLst>
              <a:gd name="adj1" fmla="val 101209"/>
            </a:avLst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TextBox 4"/>
          <p:cNvSpPr txBox="1"/>
          <p:nvPr/>
        </p:nvSpPr>
        <p:spPr>
          <a:xfrm>
            <a:off x="8291531" y="4579132"/>
            <a:ext cx="301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Document Separation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8323063" y="4933581"/>
            <a:ext cx="2711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Documents in the batch can be separated automatically, or by page count, blank pages, bar codes and patch codes.</a:t>
            </a:r>
          </a:p>
        </p:txBody>
      </p:sp>
    </p:spTree>
    <p:extLst>
      <p:ext uri="{BB962C8B-B14F-4D97-AF65-F5344CB8AC3E}">
        <p14:creationId xmlns:p14="http://schemas.microsoft.com/office/powerpoint/2010/main" val="54256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0"/>
            <a:ext cx="11414237" cy="6531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4524" y="4819648"/>
            <a:ext cx="11535012" cy="1663702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67814" y="993321"/>
            <a:ext cx="4267200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Dispatcher Phoenix Batch Indexing package, operators can quickly and easily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 paper documents from a centralized location.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Courier New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manual indexing using shortcut keys.</a:t>
            </a:r>
          </a:p>
          <a:p>
            <a:pPr marL="342900" lvl="1" indent="-342900">
              <a:buFont typeface="Courier New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Index fields can be pre-populated with data via Forms Processing or database lookups.</a:t>
            </a:r>
          </a:p>
          <a:p>
            <a:pPr marL="0" lvl="1" indent="0">
              <a:buNone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38416" y="2967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D:\Presentations\ECM\web-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44" y="1396365"/>
            <a:ext cx="469231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3BFC530D-9004-42DB-9FFD-B59A63A58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529" y="166862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Streamline Indexing with Web-Based Tools</a:t>
            </a:r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2375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0"/>
            <a:ext cx="11414237" cy="653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875" y="748685"/>
            <a:ext cx="603473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Teachers spend </a:t>
            </a:r>
            <a:r>
              <a:rPr lang="en-US" sz="1800" b="1" dirty="0"/>
              <a:t>too much time </a:t>
            </a:r>
            <a:r>
              <a:rPr lang="en-US" sz="1800" dirty="0"/>
              <a:t>and effort grading tests manually.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Manual grading increases the chance of </a:t>
            </a:r>
            <a:r>
              <a:rPr lang="en-US" sz="1800" b="1" dirty="0"/>
              <a:t>grading errors.</a:t>
            </a:r>
            <a:endParaRPr lang="en-US" sz="1800" dirty="0"/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Schools, colleges, and universities spend </a:t>
            </a:r>
            <a:r>
              <a:rPr lang="en-US" sz="1800" b="1" dirty="0"/>
              <a:t>too much money</a:t>
            </a:r>
            <a:r>
              <a:rPr lang="en-US" sz="1800" dirty="0"/>
              <a:t> on preprinted forms or slow scanning systems that  are expensive to maintain.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Dispatcher Phoenix’s Bubble Grader solution</a:t>
            </a:r>
            <a:r>
              <a:rPr lang="en-US" sz="1800" dirty="0"/>
              <a:t> </a:t>
            </a:r>
            <a:r>
              <a:rPr lang="en-US" sz="2000" dirty="0"/>
              <a:t>automatically grades tests and generates </a:t>
            </a:r>
            <a:br>
              <a:rPr lang="en-US" sz="2000" dirty="0"/>
            </a:br>
            <a:r>
              <a:rPr lang="en-US" sz="2000" dirty="0"/>
              <a:t>analytical reports about classroom </a:t>
            </a:r>
            <a:br>
              <a:rPr lang="en-US" sz="2000" dirty="0"/>
            </a:br>
            <a:r>
              <a:rPr lang="en-US" sz="2000" dirty="0"/>
              <a:t>performance.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Includes </a:t>
            </a:r>
            <a:r>
              <a:rPr lang="en-US" sz="2000" b="1" dirty="0">
                <a:solidFill>
                  <a:schemeClr val="accent1"/>
                </a:solidFill>
              </a:rPr>
              <a:t>web-based bubble sheet 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designer </a:t>
            </a:r>
            <a:r>
              <a:rPr lang="en-US" sz="2000" dirty="0"/>
              <a:t>which allows schools to </a:t>
            </a:r>
            <a:br>
              <a:rPr lang="en-US" sz="2000" dirty="0"/>
            </a:br>
            <a:r>
              <a:rPr lang="en-US" sz="2000" dirty="0"/>
              <a:t>create/print custom bubble sheets on </a:t>
            </a:r>
            <a:r>
              <a:rPr lang="en-US" sz="2000" b="1" dirty="0">
                <a:solidFill>
                  <a:schemeClr val="accent1"/>
                </a:solidFill>
              </a:rPr>
              <a:t>plain paper!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Huge cost-saver!</a:t>
            </a:r>
          </a:p>
          <a:p>
            <a:pPr marL="946559" lvl="1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3A86-55E7-4EDD-9F03-EB05270579BA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49788" y="2173036"/>
            <a:ext cx="5195686" cy="67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148" indent="-270148">
              <a:buFont typeface="Arial" panose="020B0604020202020204" pitchFamily="34" charset="0"/>
              <a:buChar char="•"/>
            </a:pPr>
            <a:endParaRPr lang="en-US" sz="1906" dirty="0"/>
          </a:p>
          <a:p>
            <a:pPr marL="270148" indent="-270148">
              <a:buFont typeface="Arial" panose="020B0604020202020204" pitchFamily="34" charset="0"/>
              <a:buChar char="•"/>
            </a:pPr>
            <a:endParaRPr lang="en-US" sz="1906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994" y="881536"/>
            <a:ext cx="2890494" cy="43357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53B7EA3-BD3D-4305-88BF-EE92DAE4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31893">
            <a:off x="7882100" y="2788733"/>
            <a:ext cx="1858087" cy="2404583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ispatcher\Phoenix\Education\Presentations\report-cover.png">
            <a:extLst>
              <a:ext uri="{FF2B5EF4-FFF2-40B4-BE49-F238E27FC236}">
                <a16:creationId xmlns:a16="http://schemas.microsoft.com/office/drawing/2014/main" id="{52305AF7-269F-40EA-80E7-AB09AA9D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6105">
            <a:off x="6350194" y="3142344"/>
            <a:ext cx="2020572" cy="261732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C2DF5C-3F9B-43C4-99E6-4ADB3841E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001">
            <a:off x="8802636" y="3390233"/>
            <a:ext cx="1929691" cy="25053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0" dirty="0">
                <a:latin typeface="+mj-lt"/>
                <a:cs typeface="Arial" panose="020B0604020202020204" pitchFamily="34" charset="0"/>
              </a:rPr>
              <a:t>Bubble Sheet Grading</a:t>
            </a:r>
          </a:p>
        </p:txBody>
      </p:sp>
    </p:spTree>
    <p:extLst>
      <p:ext uri="{BB962C8B-B14F-4D97-AF65-F5344CB8AC3E}">
        <p14:creationId xmlns:p14="http://schemas.microsoft.com/office/powerpoint/2010/main" val="1765699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936486"/>
            <a:ext cx="11511335" cy="23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" y="2737416"/>
            <a:ext cx="11520488" cy="778088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7" name="Google Shape;167;p16"/>
          <p:cNvSpPr/>
          <p:nvPr/>
        </p:nvSpPr>
        <p:spPr>
          <a:xfrm>
            <a:off x="576026" y="3745936"/>
            <a:ext cx="10560447" cy="237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exactly when and where you would like your documents printed</a:t>
            </a:r>
          </a:p>
          <a:p>
            <a:pPr marL="511175" indent="-511175" defTabSz="914400"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6CB290-B9AC-4873-AB21-D2102CE6E3CC}"/>
              </a:ext>
            </a:extLst>
          </p:cNvPr>
          <p:cNvSpPr/>
          <p:nvPr/>
        </p:nvSpPr>
        <p:spPr>
          <a:xfrm>
            <a:off x="3720498" y="2664795"/>
            <a:ext cx="40703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5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Release2Me</a:t>
            </a:r>
            <a:endParaRPr lang="en-US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5372101"/>
            <a:ext cx="11511336" cy="6835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26432" y="5477200"/>
            <a:ext cx="1443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/>
            <a:r>
              <a:rPr lang="en-US" sz="2400" b="1" cap="all" dirty="0"/>
              <a:t>Unattended printouts       </a:t>
            </a:r>
            <a:r>
              <a:rPr lang="en-US" sz="2400" b="1" cap="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Major Security Risk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" y="4707826"/>
            <a:ext cx="11520490" cy="6835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0524" y="4812925"/>
            <a:ext cx="8391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en-US" sz="2400" b="1" cap="all" dirty="0"/>
              <a:t>WASTED PAPER        </a:t>
            </a:r>
            <a:r>
              <a:rPr lang="en-US" sz="2400" b="1" cap="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$$ DOWN THE DRAIN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31607" y="4696091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>
                <a:solidFill>
                  <a:srgbClr val="00B0F0"/>
                </a:solidFill>
              </a:rPr>
              <a:t>=</a:t>
            </a:r>
            <a:endParaRPr lang="en-US" sz="4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12" y="185912"/>
            <a:ext cx="7603261" cy="6956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Print Release System</a:t>
            </a:r>
            <a:endParaRPr lang="en-US" sz="3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82693" y="5347809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>
                <a:solidFill>
                  <a:srgbClr val="00B0F0"/>
                </a:solidFill>
              </a:rPr>
              <a:t>=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08502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0"/>
            <a:ext cx="11414237" cy="12521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2269" y="185912"/>
            <a:ext cx="7056072" cy="695624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j-lt"/>
              </a:rPr>
              <a:t>Release2Me Key Features</a:t>
            </a:r>
            <a:endParaRPr lang="en-US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436" y="1460256"/>
            <a:ext cx="455125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Users can access their secure print queue to release print jobs only after authenticating at MFP.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Optional print settings can be specified, including number of prints, duplex/simplex,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Web-based print reports allow companies to monitor printing activity throughout the department.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Convenient print delegation allows </a:t>
            </a:r>
            <a:r>
              <a:rPr lang="en-US" sz="1900" dirty="0">
                <a:cs typeface="Arial" pitchFamily="34" charset="0"/>
              </a:rPr>
              <a:t>employees to release jobs for another user, without requiring IT’s assistance.</a:t>
            </a:r>
            <a:endParaRPr lang="en-US" sz="19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02" y="1654628"/>
            <a:ext cx="5690423" cy="38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2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55" y="0"/>
            <a:ext cx="841846" cy="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BABF2E-37B8-4048-AB40-FAD4D884A5B4}"/>
              </a:ext>
            </a:extLst>
          </p:cNvPr>
          <p:cNvSpPr txBox="1">
            <a:spLocks/>
          </p:cNvSpPr>
          <p:nvPr/>
        </p:nvSpPr>
        <p:spPr>
          <a:xfrm>
            <a:off x="656941" y="1436984"/>
            <a:ext cx="3610259" cy="23735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none" baseline="0">
                <a:solidFill>
                  <a:schemeClr val="tx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Product Licenses</a:t>
            </a:r>
          </a:p>
        </p:txBody>
      </p:sp>
    </p:spTree>
    <p:extLst>
      <p:ext uri="{BB962C8B-B14F-4D97-AF65-F5344CB8AC3E}">
        <p14:creationId xmlns:p14="http://schemas.microsoft.com/office/powerpoint/2010/main" val="549517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0897E9-1CD8-46BF-9540-EC0A9A769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87" y="1538"/>
            <a:ext cx="8076114" cy="64802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BF9425BA-DF6F-46FA-9DD2-D3773266F989}"/>
              </a:ext>
            </a:extLst>
          </p:cNvPr>
          <p:cNvSpPr/>
          <p:nvPr/>
        </p:nvSpPr>
        <p:spPr>
          <a:xfrm>
            <a:off x="3651608" y="5326825"/>
            <a:ext cx="4536168" cy="100423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91CF88-A028-4100-9F93-4A2CA0E58D1B}"/>
              </a:ext>
            </a:extLst>
          </p:cNvPr>
          <p:cNvSpPr/>
          <p:nvPr/>
        </p:nvSpPr>
        <p:spPr>
          <a:xfrm>
            <a:off x="3031665" y="5152775"/>
            <a:ext cx="1437076" cy="573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34" dirty="0"/>
              <a:t>Streamlined Upgrade Process</a:t>
            </a:r>
          </a:p>
        </p:txBody>
      </p:sp>
    </p:spTree>
    <p:extLst>
      <p:ext uri="{BB962C8B-B14F-4D97-AF65-F5344CB8AC3E}">
        <p14:creationId xmlns:p14="http://schemas.microsoft.com/office/powerpoint/2010/main" val="365483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55" y="0"/>
            <a:ext cx="841846" cy="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BABF2E-37B8-4048-AB40-FAD4D884A5B4}"/>
              </a:ext>
            </a:extLst>
          </p:cNvPr>
          <p:cNvSpPr txBox="1">
            <a:spLocks/>
          </p:cNvSpPr>
          <p:nvPr/>
        </p:nvSpPr>
        <p:spPr>
          <a:xfrm>
            <a:off x="656941" y="1436984"/>
            <a:ext cx="3610259" cy="23735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none" baseline="0">
                <a:solidFill>
                  <a:schemeClr val="tx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Dispatcher Phoenix Overview</a:t>
            </a:r>
          </a:p>
        </p:txBody>
      </p:sp>
    </p:spTree>
    <p:extLst>
      <p:ext uri="{BB962C8B-B14F-4D97-AF65-F5344CB8AC3E}">
        <p14:creationId xmlns:p14="http://schemas.microsoft.com/office/powerpoint/2010/main" val="1695497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700669" y="846506"/>
            <a:ext cx="7052725" cy="2250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701" dirty="0"/>
              <a:t>ScanTrip is a stackable, standalone license that provides the powerful functionality organizations need for core scanning workflows. </a:t>
            </a:r>
            <a:br>
              <a:rPr lang="en-US" sz="1701" dirty="0"/>
            </a:br>
            <a:r>
              <a:rPr lang="en-US" sz="1701" dirty="0"/>
              <a:t>With ScanTrip, the following workflows are available: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1" dirty="0"/>
              <a:t>Scan to Home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1" dirty="0"/>
              <a:t>Scan to 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1" dirty="0"/>
              <a:t>Scan to the Cloud</a:t>
            </a:r>
            <a:br>
              <a:rPr lang="en-US" sz="1701" dirty="0"/>
            </a:br>
            <a:endParaRPr lang="en-US" sz="1134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26276" y="3207250"/>
          <a:ext cx="7750329" cy="2987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83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3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3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6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ScanTrip Configuration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Processing Nodes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Input</a:t>
                      </a:r>
                      <a:r>
                        <a:rPr lang="en-US" sz="1400" baseline="0" dirty="0"/>
                        <a:t> &amp; Output Capabilities </a:t>
                      </a:r>
                      <a:endParaRPr lang="en-US" sz="1400" dirty="0"/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400" dirty="0"/>
                        <a:t>Client Application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Rename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MFP Panel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553">
                <a:tc>
                  <a:txBody>
                    <a:bodyPr/>
                    <a:lstStyle/>
                    <a:p>
                      <a:r>
                        <a:rPr lang="en-US" sz="1400" dirty="0"/>
                        <a:t>Workflow</a:t>
                      </a:r>
                      <a:r>
                        <a:rPr lang="en-US" sz="1400" baseline="0" dirty="0"/>
                        <a:t> Builder Tool</a:t>
                      </a:r>
                      <a:endParaRPr lang="en-US" sz="14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Advanced OCR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Web Capture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400" dirty="0"/>
                        <a:t>LiveFlo</a:t>
                      </a:r>
                      <a:r>
                        <a:rPr lang="en-US" sz="1400" baseline="0" dirty="0"/>
                        <a:t> Technology</a:t>
                      </a:r>
                      <a:endParaRPr lang="en-US" sz="14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Metadata to File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Cloud Connectors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400" dirty="0"/>
                        <a:t>Dispatcher Phoenix Web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Output Folder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316064368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400" dirty="0"/>
                        <a:t>Workflow</a:t>
                      </a:r>
                      <a:r>
                        <a:rPr lang="en-US" sz="1400" baseline="0" dirty="0"/>
                        <a:t> Scheduler</a:t>
                      </a:r>
                      <a:endParaRPr lang="en-US" sz="14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SMTP Out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pPr marL="0" marR="0" indent="0" algn="l" defTabSz="8640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Workflows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MS Exchange Connector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400" dirty="0"/>
                        <a:t>Integrated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MFP Simulator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ular Callout 6"/>
          <p:cNvSpPr/>
          <p:nvPr/>
        </p:nvSpPr>
        <p:spPr>
          <a:xfrm rot="5400000">
            <a:off x="8361452" y="3024377"/>
            <a:ext cx="3137832" cy="2262703"/>
          </a:xfrm>
          <a:prstGeom prst="wedgeRectCallout">
            <a:avLst>
              <a:gd name="adj1" fmla="val 13753"/>
              <a:gd name="adj2" fmla="val 100203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11" name="TextBox 10"/>
          <p:cNvSpPr txBox="1"/>
          <p:nvPr/>
        </p:nvSpPr>
        <p:spPr>
          <a:xfrm>
            <a:off x="8946847" y="2671408"/>
            <a:ext cx="204048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Dispatcher Phoenix ScanTrip includes a variety of connectors to popular document management systems and cloud storage applications including: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Box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Dropbox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FilesAnywhere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FileAssist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Google Drive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OneDrive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OneDrive for Business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SharePoint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SharePoint Online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WebDAV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9A96F4-52F6-4C9B-BE7A-3D7187AE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4" y="154010"/>
            <a:ext cx="8878145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Dispatcher Phoenix ScanTrip</a:t>
            </a:r>
            <a:endParaRPr lang="en-US" sz="49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7269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09425" y="969259"/>
            <a:ext cx="3111063" cy="5512553"/>
          </a:xfrm>
          <a:prstGeom prst="rect">
            <a:avLst/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50663EC-7F40-49C5-8ED6-424E3300A6B6}"/>
              </a:ext>
            </a:extLst>
          </p:cNvPr>
          <p:cNvSpPr txBox="1">
            <a:spLocks/>
          </p:cNvSpPr>
          <p:nvPr/>
        </p:nvSpPr>
        <p:spPr>
          <a:xfrm>
            <a:off x="616612" y="893000"/>
            <a:ext cx="7708755" cy="42654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80000" indent="-18000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88000" algn="l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4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646" dirty="0"/>
              <a:t>ScanTrip can be paired with other print management solutions that do not offer scanning capabilities</a:t>
            </a:r>
            <a:br>
              <a:rPr lang="en-US" sz="2646" dirty="0"/>
            </a:br>
            <a:endParaRPr lang="en-US" sz="2646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46" dirty="0"/>
              <a:t>Ideal solution for customers who: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46" dirty="0"/>
              <a:t>Are looking to optimize their document digitization journey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46" dirty="0"/>
              <a:t>Need to streamline file storage to the cloud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46" dirty="0"/>
              <a:t>Require simple, low cost scanning solution</a:t>
            </a:r>
          </a:p>
        </p:txBody>
      </p:sp>
      <p:pic>
        <p:nvPicPr>
          <p:cNvPr id="4098" name="Picture 2" descr="D:\Dispatcher\Phoenix\Brochures\Scantrip\pg3-for-laptop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829" y="3087386"/>
            <a:ext cx="2905134" cy="183196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ispatcher\Phoenix\Brochures\Scantrip\pg3-for-mfp-screen-v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829" y="1252894"/>
            <a:ext cx="2905134" cy="173944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ispatcher\Phoenix\Web Capture\web-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3" y="4405330"/>
            <a:ext cx="1955063" cy="17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DE1DC0-6596-4BD2-B5A0-0B5F467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4" y="154010"/>
            <a:ext cx="8878145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Key Benefits of ScanTrip</a:t>
            </a:r>
            <a:endParaRPr lang="en-US" sz="49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3017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719919" y="970166"/>
            <a:ext cx="9111258" cy="796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799" dirty="0"/>
              <a:t>Release2Me+ </a:t>
            </a:r>
            <a:r>
              <a:rPr lang="en-US" sz="1701" dirty="0"/>
              <a:t>provides </a:t>
            </a:r>
            <a:r>
              <a:rPr lang="en-US" sz="1799" dirty="0"/>
              <a:t>a cost-effective, powerful, easy-to-use solution for secure print release and scan-to-cloud workflows.</a:t>
            </a:r>
            <a:br>
              <a:rPr lang="en-US" sz="1799" dirty="0"/>
            </a:br>
            <a:endParaRPr lang="en-US" sz="1199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88432" y="1672550"/>
          <a:ext cx="8439776" cy="45526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18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8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3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168">
                <a:tc>
                  <a:txBody>
                    <a:bodyPr/>
                    <a:lstStyle/>
                    <a:p>
                      <a:r>
                        <a:rPr lang="en-US" sz="1400" dirty="0"/>
                        <a:t>Release2Me+ Configuration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Document Processing Functions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Input</a:t>
                      </a:r>
                      <a:r>
                        <a:rPr lang="en-US" sz="1400" baseline="0" dirty="0"/>
                        <a:t> &amp; Output Capabilities </a:t>
                      </a:r>
                      <a:endParaRPr lang="en-US" sz="1400" dirty="0"/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67">
                <a:tc>
                  <a:txBody>
                    <a:bodyPr/>
                    <a:lstStyle/>
                    <a:p>
                      <a:r>
                        <a:rPr lang="en-US" sz="1300" dirty="0"/>
                        <a:t>Release2Me Secure Print Release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Rename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LPR In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3808367914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300" dirty="0"/>
                        <a:t>Release2Me Print Reporting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Advanced</a:t>
                      </a:r>
                      <a:r>
                        <a:rPr lang="en-US" sz="1300" baseline="0" dirty="0"/>
                        <a:t> OCR</a:t>
                      </a:r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MFP Panel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19308688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300" dirty="0"/>
                        <a:t>Release2Me Print Delegation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Metadata to File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Web Capture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777681288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300" dirty="0"/>
                        <a:t>Release2Me System Workflow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Release2Me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Cloud Connectors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2866592023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300" dirty="0"/>
                        <a:t>Client Application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Output Folder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2054931319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300" dirty="0"/>
                        <a:t>Workflow</a:t>
                      </a:r>
                      <a:r>
                        <a:rPr lang="en-US" sz="1300" baseline="0" dirty="0"/>
                        <a:t> Builder Tool</a:t>
                      </a:r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SMTP Out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553">
                <a:tc>
                  <a:txBody>
                    <a:bodyPr/>
                    <a:lstStyle/>
                    <a:p>
                      <a:r>
                        <a:rPr lang="en-US" sz="1300" dirty="0"/>
                        <a:t>LiveFlo</a:t>
                      </a:r>
                      <a:r>
                        <a:rPr lang="en-US" sz="1300" baseline="0" dirty="0"/>
                        <a:t> Technology</a:t>
                      </a:r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MS Exchange Connector</a:t>
                      </a:r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300" dirty="0"/>
                        <a:t>Dispatcher Phoenix Web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300" dirty="0"/>
                        <a:t>Workflow</a:t>
                      </a:r>
                      <a:r>
                        <a:rPr lang="en-US" sz="1300" baseline="0" dirty="0"/>
                        <a:t> Scheduler</a:t>
                      </a:r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316064368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pPr marL="0" marR="0" indent="0" algn="l" defTabSz="8640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Sample Workflows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170">
                <a:tc>
                  <a:txBody>
                    <a:bodyPr/>
                    <a:lstStyle/>
                    <a:p>
                      <a:r>
                        <a:rPr lang="en-US" sz="1300" dirty="0"/>
                        <a:t>Integrated</a:t>
                      </a:r>
                      <a:r>
                        <a:rPr lang="en-US" sz="1300" baseline="0" dirty="0"/>
                        <a:t> </a:t>
                      </a:r>
                      <a:r>
                        <a:rPr lang="en-US" sz="1300" dirty="0"/>
                        <a:t>MFP Simulator</a:t>
                      </a:r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15150" marR="115150" marT="57575" marB="575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ular Callout 8"/>
          <p:cNvSpPr/>
          <p:nvPr/>
        </p:nvSpPr>
        <p:spPr>
          <a:xfrm rot="5400000">
            <a:off x="8551634" y="2689157"/>
            <a:ext cx="3307029" cy="1953882"/>
          </a:xfrm>
          <a:prstGeom prst="wedgeRectCallout">
            <a:avLst>
              <a:gd name="adj1" fmla="val -428"/>
              <a:gd name="adj2" fmla="val 111410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12" name="TextBox 11"/>
          <p:cNvSpPr txBox="1"/>
          <p:nvPr/>
        </p:nvSpPr>
        <p:spPr>
          <a:xfrm>
            <a:off x="9228208" y="2113357"/>
            <a:ext cx="2040482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Dispatcher Phoenix Release2Me+ includes a variety of connectors to popular document management systems and cloud storage applications including:</a:t>
            </a:r>
            <a:br>
              <a:rPr lang="en-US" sz="1100" dirty="0"/>
            </a:br>
            <a:endParaRPr lang="en-US" sz="1100" dirty="0"/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Box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Dropbox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FilesAnywhere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FileAssist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Google Drive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OneDrive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OneDrive for Business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SharePoint 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SharePoint Online</a:t>
            </a:r>
          </a:p>
          <a:p>
            <a:pPr marL="285611" indent="-285611">
              <a:buFont typeface="Arial" panose="020B0604020202020204" pitchFamily="34" charset="0"/>
              <a:buChar char="•"/>
            </a:pPr>
            <a:r>
              <a:rPr lang="en-US" sz="1100" dirty="0"/>
              <a:t>WebDAV </a:t>
            </a:r>
          </a:p>
          <a:p>
            <a:endParaRPr lang="en-US" sz="11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C482E8-E178-4505-BE19-16553AB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4" y="154010"/>
            <a:ext cx="8878145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Dispatcher Phoenix Release2Me+</a:t>
            </a:r>
            <a:endParaRPr lang="en-US" sz="49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9789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700669" y="846505"/>
            <a:ext cx="9479564" cy="4918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24" dirty="0"/>
              <a:t> </a:t>
            </a:r>
            <a:r>
              <a:rPr lang="en-US" sz="2646" dirty="0"/>
              <a:t>Improves Document Security</a:t>
            </a:r>
            <a:endParaRPr lang="en-US" sz="3024" dirty="0"/>
          </a:p>
          <a:p>
            <a:pPr marL="432008" lvl="1" indent="0">
              <a:buNone/>
            </a:pPr>
            <a:r>
              <a:rPr lang="en-US" i="1" dirty="0"/>
              <a:t>Users can choose to print documents from their Release2Me print queue when they are physically present at the MFP.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24" dirty="0"/>
              <a:t> </a:t>
            </a:r>
            <a:r>
              <a:rPr lang="en-US" sz="2646" dirty="0"/>
              <a:t>Optimizes</a:t>
            </a:r>
            <a:r>
              <a:rPr lang="en-US" sz="3024" dirty="0"/>
              <a:t> </a:t>
            </a:r>
            <a:r>
              <a:rPr lang="en-US" sz="2646" dirty="0"/>
              <a:t>Control</a:t>
            </a:r>
          </a:p>
          <a:p>
            <a:pPr marL="432008" lvl="1" indent="0">
              <a:buNone/>
            </a:pPr>
            <a:r>
              <a:rPr lang="en-US" i="1" dirty="0"/>
              <a:t>Choose when and where you want to print out your confidential documents &amp; monitor print activity via dynamic, web-based print reports.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24" dirty="0"/>
              <a:t> </a:t>
            </a:r>
            <a:r>
              <a:rPr lang="en-US" sz="2646" dirty="0"/>
              <a:t>Reduces Waste</a:t>
            </a:r>
          </a:p>
          <a:p>
            <a:pPr marL="432008" lvl="1" indent="0">
              <a:buNone/>
            </a:pPr>
            <a:r>
              <a:rPr lang="en-US" i="1" dirty="0"/>
              <a:t>Only print what you need and save on printing costs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24" dirty="0"/>
              <a:t> </a:t>
            </a:r>
            <a:r>
              <a:rPr lang="en-US" sz="2646" dirty="0"/>
              <a:t>Increases Productivity</a:t>
            </a:r>
          </a:p>
          <a:p>
            <a:pPr marL="432008" lvl="1" indent="0">
              <a:buNone/>
            </a:pPr>
            <a:r>
              <a:rPr lang="en-US" i="1" dirty="0"/>
              <a:t>Improved business operations optimizes time and 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24" dirty="0"/>
              <a:t> </a:t>
            </a:r>
            <a:r>
              <a:rPr lang="en-US" sz="2646" dirty="0"/>
              <a:t>Streamlines Document Handling</a:t>
            </a:r>
          </a:p>
          <a:p>
            <a:pPr marL="432008" lvl="1" indent="0">
              <a:buNone/>
            </a:pPr>
            <a:r>
              <a:rPr lang="en-US" i="1" dirty="0"/>
              <a:t>Scan to email, folders, or the cloud…directly from the MFP</a:t>
            </a:r>
          </a:p>
        </p:txBody>
      </p:sp>
      <p:pic>
        <p:nvPicPr>
          <p:cNvPr id="2050" name="Picture 2" descr="D:\Dispatcher\Phoenix\Presentations\2019 Overview\Revised\iStock-944986568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5"/>
          <a:stretch/>
        </p:blipFill>
        <p:spPr bwMode="auto">
          <a:xfrm>
            <a:off x="8979739" y="1772384"/>
            <a:ext cx="2540749" cy="470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CA76FEEA-B435-49BB-9395-63EF963F0D3F}"/>
              </a:ext>
            </a:extLst>
          </p:cNvPr>
          <p:cNvSpPr txBox="1">
            <a:spLocks/>
          </p:cNvSpPr>
          <p:nvPr/>
        </p:nvSpPr>
        <p:spPr>
          <a:xfrm>
            <a:off x="171847" y="-2726"/>
            <a:ext cx="8572203" cy="695294"/>
          </a:xfrm>
          <a:prstGeom prst="rect">
            <a:avLst/>
          </a:prstGeom>
        </p:spPr>
        <p:txBody>
          <a:bodyPr vert="horz" lIns="86404" tIns="43202" rIns="86404" bIns="4320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>
                <a:solidFill>
                  <a:schemeClr val="tx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pPr defTabSz="864017">
              <a:defRPr/>
            </a:pPr>
            <a:r>
              <a:rPr lang="en-US" sz="3402" b="1" dirty="0">
                <a:solidFill>
                  <a:sysClr val="window" lastClr="FFFFFF"/>
                </a:solidFill>
                <a:latin typeface="Calibri Light" panose="020F0302020204030204"/>
              </a:rPr>
              <a:t>Key Benefits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7145A1-E5A2-4E0F-BC51-2FF53204B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4" y="154010"/>
            <a:ext cx="8878145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Key Benefits of Release2Me+</a:t>
            </a:r>
            <a:endParaRPr lang="en-US" sz="49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5365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7D1F795-2091-49E5-8877-CC3403F95E67}"/>
              </a:ext>
            </a:extLst>
          </p:cNvPr>
          <p:cNvSpPr txBox="1"/>
          <p:nvPr/>
        </p:nvSpPr>
        <p:spPr>
          <a:xfrm>
            <a:off x="697071" y="714799"/>
            <a:ext cx="2472294" cy="2117385"/>
          </a:xfrm>
          <a:prstGeom prst="rect">
            <a:avLst/>
          </a:prstGeom>
          <a:noFill/>
        </p:spPr>
        <p:txBody>
          <a:bodyPr wrap="square" lIns="86370" tIns="43185" rIns="86370" bIns="43185" rtlCol="0">
            <a:spAutoFit/>
          </a:bodyPr>
          <a:lstStyle/>
          <a:p>
            <a:pPr marL="0" lvl="1" fontAlgn="b"/>
            <a:r>
              <a:rPr lang="en-US" sz="1500" b="1" dirty="0"/>
              <a:t>Collection Nodes</a:t>
            </a:r>
            <a:endParaRPr lang="en-US" sz="1500" dirty="0"/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DP Mobile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Dropbox In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FTP In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Google Cloud Print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Input Folder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LPR In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MFP Panel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MFP User Box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Web Capture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8189" y="714799"/>
            <a:ext cx="2786528" cy="5116026"/>
          </a:xfrm>
          <a:prstGeom prst="rect">
            <a:avLst/>
          </a:prstGeom>
          <a:noFill/>
        </p:spPr>
        <p:txBody>
          <a:bodyPr wrap="square" lIns="86370" tIns="43185" rIns="86370" bIns="43185" rtlCol="0">
            <a:spAutoFit/>
          </a:bodyPr>
          <a:lstStyle/>
          <a:p>
            <a:pPr marL="0" lvl="1" fontAlgn="b"/>
            <a:r>
              <a:rPr lang="en-US" sz="1500" b="1" dirty="0"/>
              <a:t>Processing Nodes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Advanced OCR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Annotate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Color Route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Convert to PDF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Convert to PS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Deskew	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Despeckle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Insert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Merge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Metadata to File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Metadata Routing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Metadata Scripting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Mirror Image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Negative Image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ODBC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Page Count Route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Parse &amp; Distribute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Parse &amp; Insert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Parse &amp; Replace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Parser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PDF Metadata Extraction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PJL Print Preferences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Print to File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Rename	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Split	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199" dirty="0"/>
              <a:t>Watermark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70452" y="714798"/>
            <a:ext cx="2900900" cy="3993667"/>
          </a:xfrm>
          <a:prstGeom prst="rect">
            <a:avLst/>
          </a:prstGeom>
          <a:noFill/>
        </p:spPr>
        <p:txBody>
          <a:bodyPr wrap="square" lIns="86370" tIns="43185" rIns="86370" bIns="43185" rtlCol="0">
            <a:spAutoFit/>
          </a:bodyPr>
          <a:lstStyle/>
          <a:p>
            <a:pPr marL="0" lvl="1" fontAlgn="b"/>
            <a:r>
              <a:rPr lang="en-US" sz="1500" b="1" dirty="0"/>
              <a:t>Distribution Nodes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Box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Dropbox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FilesAnywhere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FileAssist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FTP Out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Google Drive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Microsoft Exchange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OneDrive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OneDrive for Business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Output Folder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Printer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SFTP Out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SharePoint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SharePoint Online Connector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SMTP Out</a:t>
            </a:r>
          </a:p>
          <a:p>
            <a:pPr marL="323884" lvl="1" indent="-323884" fontAlgn="b">
              <a:buFont typeface="Courier New" panose="02070309020205020404" pitchFamily="49" charset="0"/>
              <a:buChar char="o"/>
            </a:pPr>
            <a:r>
              <a:rPr lang="en-US" sz="1299" dirty="0"/>
              <a:t>WebDAV Connector</a:t>
            </a:r>
          </a:p>
          <a:p>
            <a:endParaRPr lang="en-US" sz="1799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6A6853-761F-49B2-B1AD-C5482FF1B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1" y="3490916"/>
            <a:ext cx="2764472" cy="23963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90843" y="4661038"/>
            <a:ext cx="3976281" cy="150247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86370" tIns="43185" rIns="86370" bIns="43185" rtlCol="0">
            <a:spAutoFit/>
          </a:bodyPr>
          <a:lstStyle/>
          <a:p>
            <a:pPr algn="ctr"/>
            <a:r>
              <a:rPr lang="en-US" sz="2299" dirty="0">
                <a:solidFill>
                  <a:srgbClr val="0070C0"/>
                </a:solidFill>
              </a:rPr>
              <a:t>A full featured and comprehensive workflow automation license </a:t>
            </a:r>
            <a:r>
              <a:rPr lang="en-US" sz="2299" b="1" dirty="0">
                <a:solidFill>
                  <a:srgbClr val="0070C0"/>
                </a:solidFill>
              </a:rPr>
              <a:t>with OCR!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5F7920-5393-4931-A679-85A5002B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4" y="154010"/>
            <a:ext cx="8878145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The Dispatcher Phoenix 7.0 License</a:t>
            </a:r>
            <a:endParaRPr lang="en-US" sz="49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6779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55" y="0"/>
            <a:ext cx="841846" cy="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BABF2E-37B8-4048-AB40-FAD4D884A5B4}"/>
              </a:ext>
            </a:extLst>
          </p:cNvPr>
          <p:cNvSpPr txBox="1">
            <a:spLocks/>
          </p:cNvSpPr>
          <p:nvPr/>
        </p:nvSpPr>
        <p:spPr>
          <a:xfrm>
            <a:off x="656941" y="1436984"/>
            <a:ext cx="3610259" cy="23735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none" baseline="0">
                <a:solidFill>
                  <a:schemeClr val="tx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Target Markets</a:t>
            </a:r>
          </a:p>
        </p:txBody>
      </p:sp>
    </p:spTree>
    <p:extLst>
      <p:ext uri="{BB962C8B-B14F-4D97-AF65-F5344CB8AC3E}">
        <p14:creationId xmlns:p14="http://schemas.microsoft.com/office/powerpoint/2010/main" val="560835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350" y="5757862"/>
            <a:ext cx="11387138" cy="733425"/>
          </a:xfrm>
          <a:prstGeom prst="rect">
            <a:avLst/>
          </a:prstGeom>
          <a:solidFill>
            <a:srgbClr val="566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94" y="1343024"/>
            <a:ext cx="8572500" cy="514032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588906" y="2334205"/>
            <a:ext cx="19134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Aft>
                <a:spcPts val="1200"/>
              </a:spcAft>
              <a:buNone/>
              <a:defRPr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Prioritize patient service with scan-to-EHR Connectivity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9607485" y="2029471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Healthcare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886333" y="1568984"/>
            <a:ext cx="1175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Education</a:t>
            </a:r>
            <a:endParaRPr lang="en-US" sz="1800" b="1" dirty="0"/>
          </a:p>
        </p:txBody>
      </p:sp>
      <p:sp>
        <p:nvSpPr>
          <p:cNvPr id="8" name="Rectangle 7"/>
          <p:cNvSpPr/>
          <p:nvPr/>
        </p:nvSpPr>
        <p:spPr>
          <a:xfrm>
            <a:off x="897802" y="1888793"/>
            <a:ext cx="16226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Allows educators to focus on teaching by eliminating the grading process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79498" y="927402"/>
            <a:ext cx="720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Legal</a:t>
            </a:r>
            <a:endParaRPr lang="en-US" sz="1800" b="1" dirty="0"/>
          </a:p>
        </p:txBody>
      </p:sp>
      <p:sp>
        <p:nvSpPr>
          <p:cNvPr id="10" name="Rectangle 9"/>
          <p:cNvSpPr/>
          <p:nvPr/>
        </p:nvSpPr>
        <p:spPr>
          <a:xfrm>
            <a:off x="5260848" y="1254756"/>
            <a:ext cx="1794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Automating manual administrative tasks in order to take on more clients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0631" y="3197541"/>
            <a:ext cx="1393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Government</a:t>
            </a:r>
            <a:endParaRPr lang="en-US" sz="1600" b="1" dirty="0"/>
          </a:p>
        </p:txBody>
      </p:sp>
      <p:sp>
        <p:nvSpPr>
          <p:cNvPr id="12" name="Rectangle 11"/>
          <p:cNvSpPr/>
          <p:nvPr/>
        </p:nvSpPr>
        <p:spPr>
          <a:xfrm>
            <a:off x="9507060" y="3528465"/>
            <a:ext cx="186432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Aft>
                <a:spcPts val="1200"/>
              </a:spcAft>
              <a:buNone/>
              <a:defRPr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Instant access to the information government officials need, while complying with security regulations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326" y="2735561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Finance</a:t>
            </a:r>
            <a:endParaRPr lang="en-US" sz="1800" b="1" dirty="0"/>
          </a:p>
        </p:txBody>
      </p:sp>
      <p:sp>
        <p:nvSpPr>
          <p:cNvPr id="14" name="Rectangle 13"/>
          <p:cNvSpPr/>
          <p:nvPr/>
        </p:nvSpPr>
        <p:spPr>
          <a:xfrm>
            <a:off x="864943" y="3054351"/>
            <a:ext cx="1581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Streamline document handling by routing files based on metadata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3" name="Elbow Connector 22"/>
          <p:cNvCxnSpPr/>
          <p:nvPr/>
        </p:nvCxnSpPr>
        <p:spPr>
          <a:xfrm rot="16200000" flipH="1">
            <a:off x="1346641" y="3494226"/>
            <a:ext cx="3220449" cy="779025"/>
          </a:xfrm>
          <a:prstGeom prst="bentConnector3">
            <a:avLst>
              <a:gd name="adj1" fmla="val 3770"/>
            </a:avLst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6200000" flipH="1">
            <a:off x="990443" y="3936050"/>
            <a:ext cx="1140935" cy="854864"/>
          </a:xfrm>
          <a:prstGeom prst="bentConnector3">
            <a:avLst>
              <a:gd name="adj1" fmla="val 100925"/>
            </a:avLst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2" idx="2"/>
          </p:cNvCxnSpPr>
          <p:nvPr/>
        </p:nvCxnSpPr>
        <p:spPr>
          <a:xfrm rot="5400000">
            <a:off x="9490451" y="3660896"/>
            <a:ext cx="142485" cy="1755061"/>
          </a:xfrm>
          <a:prstGeom prst="bentConnector2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5" idx="1"/>
          </p:cNvCxnSpPr>
          <p:nvPr/>
        </p:nvCxnSpPr>
        <p:spPr>
          <a:xfrm rot="10800000" flipV="1">
            <a:off x="7827090" y="2634287"/>
            <a:ext cx="1761817" cy="1369798"/>
          </a:xfrm>
          <a:prstGeom prst="bentConnector3">
            <a:avLst>
              <a:gd name="adj1" fmla="val 56654"/>
            </a:avLst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686425" y="2060060"/>
            <a:ext cx="0" cy="1363623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0" y="1641317"/>
            <a:ext cx="461187" cy="2859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96" y="898666"/>
            <a:ext cx="419595" cy="4195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22" y="3197541"/>
            <a:ext cx="407279" cy="40727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9" y="2729272"/>
            <a:ext cx="410195" cy="4101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57" y="2061983"/>
            <a:ext cx="407935" cy="407935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7562228" y="1013111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Office</a:t>
            </a:r>
            <a:endParaRPr lang="en-US" sz="1800" b="1" dirty="0"/>
          </a:p>
        </p:txBody>
      </p:sp>
      <p:sp>
        <p:nvSpPr>
          <p:cNvPr id="41" name="Rectangle 40"/>
          <p:cNvSpPr/>
          <p:nvPr/>
        </p:nvSpPr>
        <p:spPr>
          <a:xfrm>
            <a:off x="7562228" y="1318261"/>
            <a:ext cx="1794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Streamlining file storage, organization and other document processing workflows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64544" y="979707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ECM</a:t>
            </a:r>
            <a:endParaRPr lang="en-US" sz="1800" b="1" dirty="0"/>
          </a:p>
        </p:txBody>
      </p:sp>
      <p:sp>
        <p:nvSpPr>
          <p:cNvPr id="49" name="Rectangle 48"/>
          <p:cNvSpPr/>
          <p:nvPr/>
        </p:nvSpPr>
        <p:spPr>
          <a:xfrm>
            <a:off x="2845894" y="1307061"/>
            <a:ext cx="196950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Full-featured workflow automation solution to address enterprise level document processing challenges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221041" y="2120461"/>
            <a:ext cx="0" cy="513826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/>
          <p:nvPr/>
        </p:nvCxnSpPr>
        <p:spPr>
          <a:xfrm rot="5400000">
            <a:off x="5661675" y="2893951"/>
            <a:ext cx="2912635" cy="124869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Hayley\Downloads\icon-off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037" y="1001510"/>
            <a:ext cx="449436" cy="4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yley\Downloads\icon-ecm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22" y="94853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4">
            <a:extLst>
              <a:ext uri="{FF2B5EF4-FFF2-40B4-BE49-F238E27FC236}">
                <a16:creationId xmlns:a16="http://schemas.microsoft.com/office/drawing/2014/main" id="{F6F9C39B-C7EA-4333-B3CE-34E33971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1" y="121781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 Market: </a:t>
            </a:r>
            <a:br>
              <a:rPr lang="en-US" dirty="0"/>
            </a:br>
            <a:r>
              <a:rPr lang="en-US" b="0" dirty="0">
                <a:solidFill>
                  <a:schemeClr val="tx1"/>
                </a:solidFill>
              </a:rPr>
              <a:t>Who Is Our Customer?</a:t>
            </a:r>
          </a:p>
        </p:txBody>
      </p:sp>
    </p:spTree>
    <p:extLst>
      <p:ext uri="{BB962C8B-B14F-4D97-AF65-F5344CB8AC3E}">
        <p14:creationId xmlns:p14="http://schemas.microsoft.com/office/powerpoint/2010/main" val="1702193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55" y="0"/>
            <a:ext cx="841846" cy="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BABF2E-37B8-4048-AB40-FAD4D884A5B4}"/>
              </a:ext>
            </a:extLst>
          </p:cNvPr>
          <p:cNvSpPr txBox="1">
            <a:spLocks/>
          </p:cNvSpPr>
          <p:nvPr/>
        </p:nvSpPr>
        <p:spPr>
          <a:xfrm>
            <a:off x="656941" y="1436984"/>
            <a:ext cx="3610259" cy="23735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none" baseline="0">
                <a:solidFill>
                  <a:schemeClr val="tx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Ascertaining Business Needs</a:t>
            </a:r>
          </a:p>
        </p:txBody>
      </p:sp>
    </p:spTree>
    <p:extLst>
      <p:ext uri="{BB962C8B-B14F-4D97-AF65-F5344CB8AC3E}">
        <p14:creationId xmlns:p14="http://schemas.microsoft.com/office/powerpoint/2010/main" val="898623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1"/>
            <a:ext cx="11414237" cy="88153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540B17-D89E-4303-9462-E3544B2AA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265" y="986191"/>
            <a:ext cx="6336000" cy="411362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Do you currently use a </a:t>
            </a:r>
            <a:r>
              <a:rPr lang="en-US" sz="1600" b="1" dirty="0">
                <a:solidFill>
                  <a:srgbClr val="0070C0"/>
                </a:solidFill>
              </a:rPr>
              <a:t>manual process </a:t>
            </a:r>
            <a:r>
              <a:rPr lang="en-US" sz="1600" dirty="0"/>
              <a:t>to handle your documents?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Do you currently spend a lot of money </a:t>
            </a:r>
            <a:r>
              <a:rPr lang="en-US" sz="1600" b="1" dirty="0">
                <a:solidFill>
                  <a:srgbClr val="0070C0"/>
                </a:solidFill>
              </a:rPr>
              <a:t>outsourcing</a:t>
            </a:r>
            <a:r>
              <a:rPr lang="en-US" sz="1600" dirty="0"/>
              <a:t> document processing tasks?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Do you have </a:t>
            </a:r>
            <a:r>
              <a:rPr lang="en-US" sz="1600" b="1" dirty="0">
                <a:solidFill>
                  <a:srgbClr val="0070C0"/>
                </a:solidFill>
              </a:rPr>
              <a:t>repetitive, manual </a:t>
            </a:r>
            <a:r>
              <a:rPr lang="en-US" sz="1600" dirty="0"/>
              <a:t>tasks that use up a lot of resources and time to complete?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Does someone in your organization spend a lot of time </a:t>
            </a:r>
            <a:r>
              <a:rPr lang="en-US" sz="1600" b="1" dirty="0"/>
              <a:t>sorting</a:t>
            </a:r>
            <a:r>
              <a:rPr lang="en-US" sz="1600" dirty="0"/>
              <a:t> through paper documents and distributing them to various departments?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Does it take a long time to </a:t>
            </a:r>
            <a:r>
              <a:rPr lang="en-US" sz="1600" b="1" dirty="0">
                <a:solidFill>
                  <a:srgbClr val="0070C0"/>
                </a:solidFill>
              </a:rPr>
              <a:t>organize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</a:rPr>
              <a:t>the emails and email attachments </a:t>
            </a:r>
            <a:r>
              <a:rPr lang="en-US" sz="1600" dirty="0"/>
              <a:t>that come in on a daily basis to your office?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Do your employees work </a:t>
            </a:r>
            <a:r>
              <a:rPr lang="en-US" sz="1600" b="1" dirty="0">
                <a:solidFill>
                  <a:srgbClr val="0070C0"/>
                </a:solidFill>
              </a:rPr>
              <a:t>remotely</a:t>
            </a:r>
            <a:r>
              <a:rPr lang="en-US" sz="1600" dirty="0"/>
              <a:t> and need </a:t>
            </a:r>
            <a:r>
              <a:rPr lang="en-US" sz="1600" b="1" dirty="0">
                <a:solidFill>
                  <a:srgbClr val="0070C0"/>
                </a:solidFill>
              </a:rPr>
              <a:t>centralized access </a:t>
            </a:r>
            <a:r>
              <a:rPr lang="en-US" sz="1600" dirty="0"/>
              <a:t>to their documents?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Are you </a:t>
            </a:r>
            <a:r>
              <a:rPr lang="en-US" sz="1600" b="1" dirty="0">
                <a:solidFill>
                  <a:srgbClr val="0070C0"/>
                </a:solidFill>
              </a:rPr>
              <a:t>losing</a:t>
            </a:r>
            <a:r>
              <a:rPr lang="en-US" sz="1600" dirty="0"/>
              <a:t> documents or taking too long to </a:t>
            </a:r>
            <a:r>
              <a:rPr lang="en-US" sz="1600" b="1" dirty="0">
                <a:solidFill>
                  <a:srgbClr val="0070C0"/>
                </a:solidFill>
              </a:rPr>
              <a:t>retrieve</a:t>
            </a:r>
            <a:r>
              <a:rPr lang="en-US" sz="1600" dirty="0"/>
              <a:t> the documents you need, when you need them?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Are you still storing a lot of your critical business information via </a:t>
            </a:r>
            <a:r>
              <a:rPr lang="en-US" sz="1600" b="1" dirty="0">
                <a:solidFill>
                  <a:srgbClr val="0070C0"/>
                </a:solidFill>
              </a:rPr>
              <a:t>paper</a:t>
            </a:r>
            <a:r>
              <a:rPr lang="en-US" sz="1600" dirty="0"/>
              <a:t> documents?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F93FAC-7C73-4629-895C-18D47858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6" y="164140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Ascertaining Business Needs: </a:t>
            </a:r>
            <a:br>
              <a:rPr lang="en-US" dirty="0">
                <a:latin typeface="+mj-lt"/>
              </a:rPr>
            </a:br>
            <a:r>
              <a:rPr lang="en-US" b="0" dirty="0">
                <a:solidFill>
                  <a:schemeClr val="tx1"/>
                </a:solidFill>
                <a:latin typeface="+mj-lt"/>
              </a:rPr>
              <a:t>What Are Your Pain Points?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F18AC-B08B-4D96-87B6-531240C4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 descr="C:\Users\Hayley\Downloads\iStock-1199689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20" y="986191"/>
            <a:ext cx="3417207" cy="482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036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1"/>
            <a:ext cx="11414237" cy="8815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EF93FAC-7C73-4629-895C-18D47858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16" y="92957"/>
            <a:ext cx="8020475" cy="69562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Ascertaining Business Needs: </a:t>
            </a:r>
            <a:br>
              <a:rPr lang="en-US" dirty="0">
                <a:latin typeface="+mj-lt"/>
              </a:rPr>
            </a:br>
            <a:r>
              <a:rPr lang="en-US" b="0" dirty="0">
                <a:solidFill>
                  <a:schemeClr val="tx1"/>
                </a:solidFill>
                <a:latin typeface="+mj-lt"/>
              </a:rPr>
              <a:t>Qualifying Questions for Vertical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F18AC-B08B-4D96-87B6-531240C4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0819" y="3372221"/>
            <a:ext cx="105060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742894" y="1229096"/>
            <a:ext cx="0" cy="48560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70819" y="1016271"/>
            <a:ext cx="49906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0" algn="ctr">
              <a:buNone/>
            </a:pPr>
            <a:r>
              <a:rPr lang="en-US" sz="1600" b="1" dirty="0"/>
              <a:t>Legal Market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hire temporary staff to manually redact or annotate client files?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have a hard time finding the case records you need for trials?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comply with e-filing requirements?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Are you looking to integrate with a 3</a:t>
            </a:r>
            <a:r>
              <a:rPr lang="en-US" sz="1600" baseline="30000" dirty="0"/>
              <a:t>rd</a:t>
            </a:r>
            <a:r>
              <a:rPr lang="en-US" sz="1600" dirty="0"/>
              <a:t> party case management system?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23856" y="1063897"/>
            <a:ext cx="5105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0" algn="ctr">
              <a:buFont typeface="Arial" panose="020B0604020202020204" pitchFamily="34" charset="0"/>
              <a:buNone/>
            </a:pPr>
            <a:r>
              <a:rPr lang="en-US" sz="1600" b="1" dirty="0"/>
              <a:t>Education Market</a:t>
            </a:r>
          </a:p>
          <a:p>
            <a:pPr marL="515938" indent="-342900">
              <a:buFont typeface="Arial" panose="020B0604020202020204" pitchFamily="34" charset="0"/>
              <a:buChar char="•"/>
            </a:pPr>
            <a:r>
              <a:rPr lang="en-US" sz="1600" dirty="0"/>
              <a:t>Do you need to streamline the process of grading student bubble sheets?</a:t>
            </a:r>
          </a:p>
          <a:p>
            <a:pPr marL="515938" indent="-342900">
              <a:buFont typeface="Arial" panose="020B0604020202020204" pitchFamily="34" charset="0"/>
              <a:buChar char="•"/>
            </a:pPr>
            <a:r>
              <a:rPr lang="en-US" sz="1600" dirty="0"/>
              <a:t>Does your school system need to evaluate classroom performance?</a:t>
            </a:r>
          </a:p>
          <a:p>
            <a:pPr marL="515938" indent="-342900">
              <a:buFont typeface="Arial" panose="020B0604020202020204" pitchFamily="34" charset="0"/>
              <a:buChar char="•"/>
            </a:pPr>
            <a:r>
              <a:rPr lang="en-US" sz="1600" dirty="0"/>
              <a:t>Do you need to save money on preprinted bubble sheet tests?</a:t>
            </a:r>
          </a:p>
          <a:p>
            <a:pPr marL="515938" indent="-342900">
              <a:buFont typeface="Arial" panose="020B0604020202020204" pitchFamily="34" charset="0"/>
              <a:buChar char="•"/>
            </a:pPr>
            <a:r>
              <a:rPr lang="en-US" sz="1600" dirty="0"/>
              <a:t>Do you need to easily digitize and process your school’s applications and forms?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7648" y="3372221"/>
            <a:ext cx="47838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algn="ctr"/>
            <a:r>
              <a:rPr lang="en-US" sz="1600" b="1" dirty="0"/>
              <a:t>Government Market</a:t>
            </a:r>
          </a:p>
          <a:p>
            <a:pPr marL="515938" indent="-342900">
              <a:buFont typeface="Arial" panose="020B0604020202020204" pitchFamily="34" charset="0"/>
              <a:buChar char="•"/>
            </a:pPr>
            <a:r>
              <a:rPr lang="en-US" sz="1600" dirty="0"/>
              <a:t>Do you need to prevent illegal copying of confidential documents?</a:t>
            </a:r>
          </a:p>
          <a:p>
            <a:pPr marL="515938" indent="-342900">
              <a:buFont typeface="Arial" panose="020B0604020202020204" pitchFamily="34" charset="0"/>
              <a:buChar char="•"/>
            </a:pPr>
            <a:r>
              <a:rPr lang="en-US" sz="1600" dirty="0"/>
              <a:t>Do you need to organize and classify documents?</a:t>
            </a:r>
          </a:p>
          <a:p>
            <a:pPr marL="515938" indent="-342900">
              <a:buFont typeface="Arial" panose="020B0604020202020204" pitchFamily="34" charset="0"/>
              <a:buChar char="•"/>
            </a:pPr>
            <a:r>
              <a:rPr lang="en-US" sz="1600" dirty="0"/>
              <a:t>Do you need to respond to privacy regulations?</a:t>
            </a:r>
          </a:p>
          <a:p>
            <a:pPr marL="515938" indent="-342900">
              <a:buFont typeface="Arial" panose="020B0604020202020204" pitchFamily="34" charset="0"/>
              <a:buChar char="•"/>
            </a:pPr>
            <a:r>
              <a:rPr lang="en-US" sz="1600" dirty="0"/>
              <a:t>Do you use barcodes to streamline document handling?</a:t>
            </a:r>
          </a:p>
          <a:p>
            <a:pPr marL="515938" indent="-342900">
              <a:buFont typeface="Arial" panose="020B0604020202020204" pitchFamily="34" charset="0"/>
              <a:buChar char="•"/>
            </a:pPr>
            <a:r>
              <a:rPr lang="en-US" sz="1600" dirty="0"/>
              <a:t>Do you need a secure solution that complies with FIPS 140-2 Encryption?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27725" y="3374918"/>
            <a:ext cx="50015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0" algn="ctr">
              <a:buFont typeface="Arial" panose="020B0604020202020204" pitchFamily="34" charset="0"/>
              <a:buNone/>
            </a:pPr>
            <a:r>
              <a:rPr lang="en-US" sz="1600" b="1" dirty="0"/>
              <a:t>Finance Market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identify and extract information from files, such as customer contact details and amounts? 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want to quickly route files to existing applications, reducing the time and costs associated with manual labor? 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 need to protect confidential client information?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transform incoming documents and communication into actionable data?</a:t>
            </a:r>
          </a:p>
        </p:txBody>
      </p:sp>
    </p:spTree>
    <p:extLst>
      <p:ext uri="{BB962C8B-B14F-4D97-AF65-F5344CB8AC3E}">
        <p14:creationId xmlns:p14="http://schemas.microsoft.com/office/powerpoint/2010/main" val="3563418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r="4162"/>
          <a:stretch/>
        </p:blipFill>
        <p:spPr>
          <a:xfrm>
            <a:off x="5400675" y="0"/>
            <a:ext cx="6119813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85" y="680986"/>
            <a:ext cx="4734296" cy="1547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cs typeface="Lucida Sans Unicode" panose="020B0602030504020204" pitchFamily="34" charset="0"/>
              </a:rPr>
              <a:t>Konica Minolta-developed, award-winning automation solution designed to: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r>
              <a:rPr lang="en-US" sz="2000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Optimize business processes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Reduce costs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Increase productivity</a:t>
            </a:r>
            <a:r>
              <a:rPr lang="en-US" sz="2000" b="1" dirty="0">
                <a:cs typeface="Lucida Sans Unicode" panose="020B0602030504020204" pitchFamily="34" charset="0"/>
              </a:rPr>
              <a:t> </a:t>
            </a:r>
          </a:p>
          <a:p>
            <a:r>
              <a:rPr lang="en-US" sz="2000" b="1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Drive collaboration</a:t>
            </a:r>
            <a:endParaRPr lang="en-US" sz="2000" b="1" dirty="0"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Promote growth and innovation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Dispatcher</a:t>
            </a:r>
            <a:r>
              <a:rPr lang="en-US" sz="2900" dirty="0">
                <a:latin typeface="+mj-lt"/>
              </a:rPr>
              <a:t> </a:t>
            </a:r>
            <a:r>
              <a:rPr lang="en-US" sz="2900" b="0" dirty="0">
                <a:latin typeface="+mj-lt"/>
              </a:rPr>
              <a:t>Phoenix is…</a:t>
            </a:r>
            <a:endParaRPr lang="en-US" sz="4000" b="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53550" y="263337"/>
            <a:ext cx="4014061" cy="13754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5907" y="743639"/>
            <a:ext cx="3266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Received the 2021 ‘ASTORS’ Homeland Security Platinum Award for Best Imaging Technology 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247B4817-C630-4A40-BAB4-6A57D60ED109}"/>
              </a:ext>
            </a:extLst>
          </p:cNvPr>
          <p:cNvSpPr/>
          <p:nvPr/>
        </p:nvSpPr>
        <p:spPr>
          <a:xfrm>
            <a:off x="590317" y="4680879"/>
            <a:ext cx="4014061" cy="15178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8FCED8-44DA-46AF-AD9B-3C519ACB3FE2}"/>
              </a:ext>
            </a:extLst>
          </p:cNvPr>
          <p:cNvSpPr/>
          <p:nvPr/>
        </p:nvSpPr>
        <p:spPr>
          <a:xfrm>
            <a:off x="1696873" y="5024284"/>
            <a:ext cx="2907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Selected as BLI’s 2022 Pick for Outstanding Workflow Automation Platform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F3CF3-DD39-4E06-8F00-B599633AF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0" y="4883245"/>
            <a:ext cx="10858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06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1"/>
            <a:ext cx="11414237" cy="8815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EF93FAC-7C73-4629-895C-18D47858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4" y="92957"/>
            <a:ext cx="8020475" cy="69562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Ascertaining Business Needs: </a:t>
            </a:r>
            <a:br>
              <a:rPr lang="en-US" dirty="0">
                <a:latin typeface="+mj-lt"/>
              </a:rPr>
            </a:br>
            <a:r>
              <a:rPr lang="en-US" b="0" dirty="0">
                <a:solidFill>
                  <a:schemeClr val="tx1"/>
                </a:solidFill>
                <a:latin typeface="+mj-lt"/>
              </a:rPr>
              <a:t>Qualifying Questions for Vertical Markets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F18AC-B08B-4D96-87B6-531240C4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0819" y="3622896"/>
            <a:ext cx="105060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742894" y="1229096"/>
            <a:ext cx="0" cy="238934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70819" y="1016271"/>
            <a:ext cx="49906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0" algn="ctr">
              <a:buNone/>
            </a:pPr>
            <a:r>
              <a:rPr lang="en-US" sz="1600" b="1" dirty="0"/>
              <a:t>Healthcare Market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scan patient records to an Electronic Health Record application?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index documents at the MFP panel before they are stored in a 3rd party system?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a system that complies with HL7 and CDA international standards?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save money on preprinted, secure prescription forms?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23856" y="1063897"/>
            <a:ext cx="51054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0" algn="ctr">
              <a:buFont typeface="Arial" panose="020B0604020202020204" pitchFamily="34" charset="0"/>
              <a:buNone/>
            </a:pPr>
            <a:r>
              <a:rPr lang="en-US" sz="1600" b="1" dirty="0"/>
              <a:t>Faith-Based Market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secure printing of donor records, bylaws, or meeting minutes? 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Are you looking to digitize your backlog of paper records? 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a direct connection at the MFP to a document management system? 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scanned files to be instantly converted into editable or searchable format?</a:t>
            </a:r>
          </a:p>
          <a:p>
            <a:pPr marL="173038" indent="0" algn="ctr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2094818" y="3734102"/>
            <a:ext cx="77023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0" algn="ctr">
              <a:buFont typeface="Arial" panose="020B0604020202020204" pitchFamily="34" charset="0"/>
              <a:buNone/>
            </a:pPr>
            <a:r>
              <a:rPr lang="en-US" sz="1600" b="1" dirty="0"/>
              <a:t>Production Print Market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intelligently manipulate print files for streamlined printing? 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produce customized mailers or other kinds of communication?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Are you manually preparing your files for printing (e.g., ganging, imposition, preflight checks, etc.). </a:t>
            </a:r>
          </a:p>
          <a:p>
            <a:pPr marL="458788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need to route your files to a printer based on color/file size/number of pages?</a:t>
            </a:r>
          </a:p>
        </p:txBody>
      </p:sp>
    </p:spTree>
    <p:extLst>
      <p:ext uri="{BB962C8B-B14F-4D97-AF65-F5344CB8AC3E}">
        <p14:creationId xmlns:p14="http://schemas.microsoft.com/office/powerpoint/2010/main" val="3473462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1"/>
            <a:ext cx="11414237" cy="881536"/>
          </a:xfrm>
          <a:prstGeom prst="rect">
            <a:avLst/>
          </a:prstGeom>
        </p:spPr>
      </p:pic>
      <p:pic>
        <p:nvPicPr>
          <p:cNvPr id="2050" name="Picture 2" descr="C:\Users\Hayley\Downloads\iStock-1152863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57" y="949852"/>
            <a:ext cx="6598331" cy="488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540B17-D89E-4303-9462-E3544B2AA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50" y="1224046"/>
            <a:ext cx="5295221" cy="411362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Manual businesses processes take more </a:t>
            </a:r>
            <a:r>
              <a:rPr lang="en-US" sz="1800" b="1" dirty="0">
                <a:solidFill>
                  <a:srgbClr val="0070C0"/>
                </a:solidFill>
              </a:rPr>
              <a:t>time</a:t>
            </a:r>
            <a:r>
              <a:rPr lang="en-US" sz="18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Outsourced tasks are too </a:t>
            </a:r>
            <a:r>
              <a:rPr lang="en-US" sz="1800" b="1" dirty="0">
                <a:solidFill>
                  <a:srgbClr val="0070C0"/>
                </a:solidFill>
              </a:rPr>
              <a:t>expensive</a:t>
            </a:r>
            <a:r>
              <a:rPr lang="en-US" sz="18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</a:rPr>
              <a:t>Errors</a:t>
            </a:r>
            <a:r>
              <a:rPr lang="en-US" sz="1800" dirty="0"/>
              <a:t> can be introduced into your workflow.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Critical business information can be hard to find, leading to </a:t>
            </a:r>
            <a:r>
              <a:rPr lang="en-US" sz="1800" b="1" dirty="0">
                <a:solidFill>
                  <a:srgbClr val="0070C0"/>
                </a:solidFill>
              </a:rPr>
              <a:t>bad customer service.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Sensitive personal information can be </a:t>
            </a:r>
            <a:r>
              <a:rPr lang="en-US" sz="1800" b="1" dirty="0">
                <a:solidFill>
                  <a:srgbClr val="0070C0"/>
                </a:solidFill>
              </a:rPr>
              <a:t>exposed</a:t>
            </a:r>
            <a:r>
              <a:rPr lang="en-US" sz="1800" dirty="0"/>
              <a:t>, leading to confidentiality violations.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</a:rPr>
              <a:t>Productivity</a:t>
            </a:r>
            <a:r>
              <a:rPr lang="en-US" sz="1800" dirty="0"/>
              <a:t> is hampered.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Employees are </a:t>
            </a:r>
            <a:r>
              <a:rPr lang="en-US" sz="1800" b="1" dirty="0">
                <a:solidFill>
                  <a:srgbClr val="0070C0"/>
                </a:solidFill>
              </a:rPr>
              <a:t>frustrated and consumed </a:t>
            </a:r>
            <a:r>
              <a:rPr lang="en-US" sz="1800" dirty="0"/>
              <a:t>by tedious work.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F18AC-B08B-4D96-87B6-531240C4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C7934E0-B17E-4AA0-B4B6-D39DEC6C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44" y="153255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Ascertaining Business Needs: </a:t>
            </a:r>
            <a:br>
              <a:rPr lang="en-US" dirty="0">
                <a:latin typeface="+mj-lt"/>
              </a:rPr>
            </a:br>
            <a:r>
              <a:rPr lang="en-US" b="0" dirty="0">
                <a:solidFill>
                  <a:schemeClr val="tx1"/>
                </a:solidFill>
                <a:latin typeface="+mj-lt"/>
              </a:rPr>
              <a:t>What Is Your Cost Of Doing Nothing?</a:t>
            </a:r>
          </a:p>
        </p:txBody>
      </p:sp>
    </p:spTree>
    <p:extLst>
      <p:ext uri="{BB962C8B-B14F-4D97-AF65-F5344CB8AC3E}">
        <p14:creationId xmlns:p14="http://schemas.microsoft.com/office/powerpoint/2010/main" val="455299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1"/>
            <a:ext cx="11414237" cy="88153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540B17-D89E-4303-9462-E3544B2AA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22" y="897475"/>
            <a:ext cx="6634164" cy="411362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Documents are processed and files are routed automatically, with </a:t>
            </a:r>
            <a:r>
              <a:rPr lang="en-US" b="1" dirty="0">
                <a:solidFill>
                  <a:srgbClr val="0070C0"/>
                </a:solidFill>
              </a:rPr>
              <a:t>no human intervention</a:t>
            </a:r>
            <a:r>
              <a:rPr lang="en-US" dirty="0"/>
              <a:t> required.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Your employees’ </a:t>
            </a:r>
            <a:r>
              <a:rPr lang="en-US" b="1" dirty="0">
                <a:solidFill>
                  <a:srgbClr val="0070C0"/>
                </a:solidFill>
              </a:rPr>
              <a:t>time is freed </a:t>
            </a:r>
            <a:r>
              <a:rPr lang="en-US" dirty="0"/>
              <a:t>up.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Document indexing is automated via </a:t>
            </a:r>
            <a:r>
              <a:rPr lang="en-US" b="1" dirty="0">
                <a:solidFill>
                  <a:srgbClr val="0070C0"/>
                </a:solidFill>
              </a:rPr>
              <a:t>zonal OCR and database lookups</a:t>
            </a:r>
            <a:r>
              <a:rPr lang="en-US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</a:t>
            </a:r>
            <a:r>
              <a:rPr lang="en-US" b="1" dirty="0">
                <a:solidFill>
                  <a:srgbClr val="0070C0"/>
                </a:solidFill>
              </a:rPr>
              <a:t>can log into your cloud service / document management system</a:t>
            </a:r>
            <a:r>
              <a:rPr lang="en-US" dirty="0"/>
              <a:t> directly at the MFP control panel.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Your operational </a:t>
            </a:r>
            <a:r>
              <a:rPr lang="en-US" b="1" dirty="0">
                <a:solidFill>
                  <a:srgbClr val="0070C0"/>
                </a:solidFill>
              </a:rPr>
              <a:t>efficiencies, communication, and collaboration</a:t>
            </a:r>
            <a:r>
              <a:rPr lang="en-US" dirty="0"/>
              <a:t> are optimized.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can easily </a:t>
            </a:r>
            <a:r>
              <a:rPr lang="en-US" b="1" dirty="0">
                <a:solidFill>
                  <a:srgbClr val="0070C0"/>
                </a:solidFill>
              </a:rPr>
              <a:t>comply with state and federal regulations</a:t>
            </a:r>
            <a:r>
              <a:rPr lang="en-US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Paper documents are quickly </a:t>
            </a:r>
            <a:r>
              <a:rPr lang="en-US" b="1" dirty="0">
                <a:solidFill>
                  <a:srgbClr val="0070C0"/>
                </a:solidFill>
              </a:rPr>
              <a:t>captured, digitized and converted </a:t>
            </a:r>
            <a:r>
              <a:rPr lang="en-US" dirty="0"/>
              <a:t>to the correct format for searching and editing (e.g., Searchable PDF, Word, etc.).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Confidential information is </a:t>
            </a:r>
            <a:r>
              <a:rPr lang="en-US" b="1" dirty="0">
                <a:solidFill>
                  <a:srgbClr val="0070C0"/>
                </a:solidFill>
              </a:rPr>
              <a:t>permanently protected </a:t>
            </a:r>
            <a:r>
              <a:rPr lang="en-US" dirty="0"/>
              <a:t>via automated redaction technology.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Print files are modified “</a:t>
            </a:r>
            <a:r>
              <a:rPr lang="en-US" b="1" dirty="0">
                <a:solidFill>
                  <a:srgbClr val="0070C0"/>
                </a:solidFill>
              </a:rPr>
              <a:t>on the fly</a:t>
            </a:r>
            <a:r>
              <a:rPr lang="en-US" dirty="0"/>
              <a:t>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Large volume of documents are quickly sorted, indexed, and stored in the cloud.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Printouts are always secured, and printing costs are reduced.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Files are processed, sorted, and routed based on content.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F18AC-B08B-4D96-87B6-531240C4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C7934E0-B17E-4AA0-B4B6-D39DEC6C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59" y="150838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Ascertaining Business Needs: </a:t>
            </a:r>
            <a:br>
              <a:rPr lang="en-US" dirty="0">
                <a:latin typeface="+mj-lt"/>
              </a:rPr>
            </a:br>
            <a:r>
              <a:rPr lang="en-US" b="0" dirty="0">
                <a:solidFill>
                  <a:schemeClr val="tx1"/>
                </a:solidFill>
                <a:latin typeface="+mj-lt"/>
              </a:rPr>
              <a:t>What Does Success Look Like?</a:t>
            </a:r>
          </a:p>
        </p:txBody>
      </p:sp>
      <p:pic>
        <p:nvPicPr>
          <p:cNvPr id="1026" name="Picture 2" descr="C:\Users\Hayley\Downloads\iStock-11941586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0"/>
          <a:stretch/>
        </p:blipFill>
        <p:spPr bwMode="auto">
          <a:xfrm>
            <a:off x="7373031" y="846462"/>
            <a:ext cx="3839255" cy="504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460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55" y="0"/>
            <a:ext cx="841846" cy="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BABF2E-37B8-4048-AB40-FAD4D884A5B4}"/>
              </a:ext>
            </a:extLst>
          </p:cNvPr>
          <p:cNvSpPr txBox="1">
            <a:spLocks/>
          </p:cNvSpPr>
          <p:nvPr/>
        </p:nvSpPr>
        <p:spPr>
          <a:xfrm>
            <a:off x="656941" y="1436984"/>
            <a:ext cx="3610259" cy="23735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none" baseline="0">
                <a:solidFill>
                  <a:schemeClr val="tx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Resources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259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85" y="174912"/>
            <a:ext cx="454819" cy="454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051" y="147812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Get Started Quickly</a:t>
            </a:r>
            <a:endParaRPr lang="en-US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6" y="1552353"/>
            <a:ext cx="5111702" cy="4329510"/>
          </a:xfrm>
        </p:spPr>
        <p:txBody>
          <a:bodyPr>
            <a:noAutofit/>
          </a:bodyPr>
          <a:lstStyle/>
          <a:p>
            <a:pPr marL="457200" lvl="0" indent="-457200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Fully-configured sample workflow templates include: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0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Description of use case (challenge, solution, benefits)</a:t>
            </a:r>
          </a:p>
          <a:p>
            <a:pPr marL="914400" lvl="0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Sample input files</a:t>
            </a:r>
          </a:p>
          <a:p>
            <a:pPr marL="457200" lvl="0" indent="-457200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Perfect for first-time users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Access to large online library</a:t>
            </a: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additional sample workflows to get you started with any task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58" y="1266826"/>
            <a:ext cx="3789637" cy="3368152"/>
          </a:xfrm>
          <a:prstGeom prst="rect">
            <a:avLst/>
          </a:prstGeom>
        </p:spPr>
      </p:pic>
      <p:sp>
        <p:nvSpPr>
          <p:cNvPr id="18" name="Isosceles Triangle 17"/>
          <p:cNvSpPr/>
          <p:nvPr/>
        </p:nvSpPr>
        <p:spPr>
          <a:xfrm rot="2665913">
            <a:off x="7076555" y="1358577"/>
            <a:ext cx="2228052" cy="2350966"/>
          </a:xfrm>
          <a:prstGeom prst="triangle">
            <a:avLst>
              <a:gd name="adj" fmla="val 47072"/>
            </a:avLst>
          </a:prstGeom>
          <a:solidFill>
            <a:srgbClr val="629FD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5" y="2534060"/>
            <a:ext cx="2379685" cy="27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3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2"/>
          <a:stretch/>
        </p:blipFill>
        <p:spPr>
          <a:xfrm>
            <a:off x="8011886" y="3293"/>
            <a:ext cx="3508602" cy="6483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11886" y="3293"/>
            <a:ext cx="3517708" cy="6483350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48" y="742960"/>
            <a:ext cx="7099552" cy="559250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Demo Licenses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Fully-functional 30-day demo licenses of Dispatcher Phoenix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Download today from: sec.kmbs.us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Marketing Collateral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Dispatcher Phoenix Brochures for all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Vertical Markets &amp; Individual Connectors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Dispatcher Phoenix Battle Cards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Download today from: MyKonicaMinolta.com</a:t>
            </a:r>
            <a:b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Other Resources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NFR Licenses for Demo Rooms: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sec.kmbs.us/nfr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Online help: </a:t>
            </a:r>
            <a:r>
              <a:rPr lang="en-US" sz="2400" dirty="0">
                <a:hlinkClick r:id="rId5"/>
              </a:rPr>
              <a:t>docs.dispatcher-phoenix.com/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89" y="97331"/>
            <a:ext cx="7983797" cy="695624"/>
          </a:xfrm>
        </p:spPr>
        <p:txBody>
          <a:bodyPr>
            <a:normAutofit/>
          </a:bodyPr>
          <a:lstStyle/>
          <a:p>
            <a:r>
              <a:rPr lang="en-US" sz="3200" b="0" dirty="0">
                <a:latin typeface="+mn-lt"/>
              </a:rPr>
              <a:t>What’s Available for You &amp; Your Customers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116">
            <a:off x="7293409" y="558599"/>
            <a:ext cx="1981282" cy="25473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46775">
            <a:off x="8914986" y="1128673"/>
            <a:ext cx="1946560" cy="24443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627915">
            <a:off x="7135940" y="3016893"/>
            <a:ext cx="2065114" cy="259324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:\Dispatcher\Phoenix\Presentations\2018 Overview\CS_ECM_Peterbilt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42573">
            <a:off x="8741974" y="3314474"/>
            <a:ext cx="2088225" cy="26102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11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0268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88915"/>
            <a:ext cx="4714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sec@kmbs.konicaminolta.us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006" y="1723967"/>
            <a:ext cx="3580544" cy="88779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997" y="3513031"/>
            <a:ext cx="808879" cy="8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78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9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0897E9-1CD8-46BF-9540-EC0A9A769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87" y="1538"/>
            <a:ext cx="8076114" cy="64802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BF9425BA-DF6F-46FA-9DD2-D3773266F989}"/>
              </a:ext>
            </a:extLst>
          </p:cNvPr>
          <p:cNvSpPr/>
          <p:nvPr/>
        </p:nvSpPr>
        <p:spPr>
          <a:xfrm>
            <a:off x="3651608" y="5326825"/>
            <a:ext cx="4536168" cy="100423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91CF88-A028-4100-9F93-4A2CA0E58D1B}"/>
              </a:ext>
            </a:extLst>
          </p:cNvPr>
          <p:cNvSpPr/>
          <p:nvPr/>
        </p:nvSpPr>
        <p:spPr>
          <a:xfrm>
            <a:off x="3031665" y="5152775"/>
            <a:ext cx="1437076" cy="573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34" dirty="0"/>
              <a:t>Streamlined Upgrade Process</a:t>
            </a:r>
          </a:p>
        </p:txBody>
      </p:sp>
    </p:spTree>
    <p:extLst>
      <p:ext uri="{BB962C8B-B14F-4D97-AF65-F5344CB8AC3E}">
        <p14:creationId xmlns:p14="http://schemas.microsoft.com/office/powerpoint/2010/main" val="96117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742" y="2504334"/>
            <a:ext cx="11535012" cy="2120830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13712-8C26-4676-9263-A625B443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67" y="2003731"/>
            <a:ext cx="5595072" cy="411362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Capture          Process          Distribute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67375"/>
            <a:ext cx="7228828" cy="695624"/>
          </a:xfrm>
        </p:spPr>
        <p:txBody>
          <a:bodyPr>
            <a:normAutofit fontScale="90000"/>
          </a:bodyPr>
          <a:lstStyle/>
          <a:p>
            <a:r>
              <a:rPr lang="en-US" sz="4000" b="0" dirty="0">
                <a:latin typeface="+mj-lt"/>
                <a:cs typeface="Arial" pitchFamily="34" charset="0"/>
              </a:rPr>
              <a:t>Providing Customized Workflows</a:t>
            </a:r>
            <a:endParaRPr lang="en-US" b="0" dirty="0">
              <a:latin typeface="+mj-lt"/>
              <a:cs typeface="Arial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209414" y="7009250"/>
            <a:ext cx="4936326" cy="344005"/>
            <a:chOff x="6932380" y="5107472"/>
            <a:chExt cx="5044769" cy="487329"/>
          </a:xfrm>
        </p:grpSpPr>
        <p:sp>
          <p:nvSpPr>
            <p:cNvPr id="6" name="Rectangle 5"/>
            <p:cNvSpPr/>
            <p:nvPr/>
          </p:nvSpPr>
          <p:spPr>
            <a:xfrm>
              <a:off x="6932380" y="5115358"/>
              <a:ext cx="4993501" cy="479443"/>
            </a:xfrm>
            <a:prstGeom prst="rect">
              <a:avLst/>
            </a:prstGeom>
            <a:solidFill>
              <a:srgbClr val="2F5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983648" y="5107472"/>
              <a:ext cx="4993501" cy="479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Arial" pitchFamily="34" charset="0"/>
                </a:rPr>
                <a:t>Dispatcher Phoenix makes creating workflows easy!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1EAA433-6A70-40CE-BC35-74FC761AC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76" y="1674892"/>
            <a:ext cx="5024586" cy="3695700"/>
          </a:xfrm>
          <a:prstGeom prst="rect">
            <a:avLst/>
          </a:prstGeom>
        </p:spPr>
      </p:pic>
      <p:sp>
        <p:nvSpPr>
          <p:cNvPr id="16" name="Right Arrow 7">
            <a:extLst>
              <a:ext uri="{FF2B5EF4-FFF2-40B4-BE49-F238E27FC236}">
                <a16:creationId xmlns:a16="http://schemas.microsoft.com/office/drawing/2014/main" id="{E08DBB73-2A52-436C-8DFA-F95F8A617A00}"/>
              </a:ext>
            </a:extLst>
          </p:cNvPr>
          <p:cNvSpPr/>
          <p:nvPr/>
        </p:nvSpPr>
        <p:spPr>
          <a:xfrm>
            <a:off x="1603507" y="3316091"/>
            <a:ext cx="2857808" cy="294966"/>
          </a:xfrm>
          <a:prstGeom prst="rightArrow">
            <a:avLst>
              <a:gd name="adj1" fmla="val 27143"/>
              <a:gd name="adj2" fmla="val 98571"/>
            </a:avLst>
          </a:prstGeo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7" descr="D:\Dispatcher\Phoenix\Presentations\bEST-input.png">
            <a:extLst>
              <a:ext uri="{FF2B5EF4-FFF2-40B4-BE49-F238E27FC236}">
                <a16:creationId xmlns:a16="http://schemas.microsoft.com/office/drawing/2014/main" id="{38658216-32F7-460C-8F62-0803AB5E3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7" y="2720039"/>
            <a:ext cx="1348670" cy="13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12E2F60-8738-47D3-9D67-CEA2035DA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497" y="2830684"/>
            <a:ext cx="1238026" cy="123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73D626F-428B-4BC3-A526-17F6C694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564" y="2857295"/>
            <a:ext cx="1238026" cy="123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280D6A-3062-45F4-A5AB-45798B39B1AC}"/>
              </a:ext>
            </a:extLst>
          </p:cNvPr>
          <p:cNvSpPr txBox="1"/>
          <p:nvPr/>
        </p:nvSpPr>
        <p:spPr>
          <a:xfrm>
            <a:off x="180975" y="1074728"/>
            <a:ext cx="6403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Dispatcher Phoenix is designed to streamline our customers’ document processing tasks via automated workflows.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0449D8-6474-4B27-BF25-5D4B6037FFC5}"/>
              </a:ext>
            </a:extLst>
          </p:cNvPr>
          <p:cNvSpPr txBox="1"/>
          <p:nvPr/>
        </p:nvSpPr>
        <p:spPr>
          <a:xfrm>
            <a:off x="281075" y="5069050"/>
            <a:ext cx="5692345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Files are automatically captured, processed, and distributed in a single step!</a:t>
            </a:r>
          </a:p>
        </p:txBody>
      </p:sp>
    </p:spTree>
    <p:extLst>
      <p:ext uri="{BB962C8B-B14F-4D97-AF65-F5344CB8AC3E}">
        <p14:creationId xmlns:p14="http://schemas.microsoft.com/office/powerpoint/2010/main" val="2170369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42" y="979871"/>
            <a:ext cx="11535012" cy="4865758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764" y="1264795"/>
            <a:ext cx="6452218" cy="429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4" y="154010"/>
            <a:ext cx="8878145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Intuitive Workflow Designer Tool</a:t>
            </a:r>
            <a:endParaRPr lang="en-US" sz="4900" b="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650C25-AFD8-4D2C-B42D-C0F119754AB2}"/>
              </a:ext>
            </a:extLst>
          </p:cNvPr>
          <p:cNvSpPr txBox="1"/>
          <p:nvPr/>
        </p:nvSpPr>
        <p:spPr>
          <a:xfrm>
            <a:off x="428368" y="1195091"/>
            <a:ext cx="5086606" cy="443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Dispatcher Phoenix comes with an easy-to-use, graphical Workflow Designer Tool that empower users to </a:t>
            </a:r>
            <a:r>
              <a:rPr lang="en-US" b="1" dirty="0">
                <a:solidFill>
                  <a:schemeClr val="bg1"/>
                </a:solidFill>
              </a:rPr>
              <a:t>create customized workflows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to suit their needs.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Users can take advantage of:</a:t>
            </a:r>
          </a:p>
          <a:p>
            <a:pPr marL="857222" lvl="1" indent="-342900">
              <a:buFont typeface="Arial" panose="020B0604020202020204" pitchFamily="34" charset="0"/>
              <a:buChar char="•"/>
            </a:pPr>
            <a:r>
              <a:rPr lang="en-US" dirty="0"/>
              <a:t>Drawing tools.</a:t>
            </a:r>
          </a:p>
          <a:p>
            <a:pPr marL="857222" lvl="1" indent="-342900">
              <a:buFont typeface="Arial" panose="020B0604020202020204" pitchFamily="34" charset="0"/>
              <a:buChar char="•"/>
            </a:pPr>
            <a:r>
              <a:rPr lang="en-US" dirty="0"/>
              <a:t>Text and formatting options.</a:t>
            </a:r>
          </a:p>
          <a:p>
            <a:pPr marL="857222" lvl="1" indent="-342900">
              <a:buFont typeface="Arial" panose="020B0604020202020204" pitchFamily="34" charset="0"/>
              <a:buChar char="•"/>
            </a:pPr>
            <a:r>
              <a:rPr lang="en-US" dirty="0"/>
              <a:t>Drag-and-drop functionality via icons that represent inputs/processes/outputs.</a:t>
            </a:r>
          </a:p>
          <a:p>
            <a:pPr marL="857222" lvl="1" indent="-342900">
              <a:buFont typeface="Arial" panose="020B0604020202020204" pitchFamily="34" charset="0"/>
              <a:buChar char="•"/>
            </a:pPr>
            <a:r>
              <a:rPr lang="en-US" dirty="0"/>
              <a:t>Connectors to draw the flow.</a:t>
            </a:r>
          </a:p>
          <a:p>
            <a:pPr marL="857222" lvl="1" indent="-342900">
              <a:buFont typeface="Arial" panose="020B0604020202020204" pitchFamily="34" charset="0"/>
              <a:buChar char="•"/>
            </a:pPr>
            <a:r>
              <a:rPr lang="en-US" dirty="0"/>
              <a:t>Easy-to-follow validation messages.</a:t>
            </a:r>
          </a:p>
        </p:txBody>
      </p:sp>
    </p:spTree>
    <p:extLst>
      <p:ext uri="{BB962C8B-B14F-4D97-AF65-F5344CB8AC3E}">
        <p14:creationId xmlns:p14="http://schemas.microsoft.com/office/powerpoint/2010/main" val="2153562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42" y="1371599"/>
            <a:ext cx="11535012" cy="4299857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4" y="154010"/>
            <a:ext cx="9610689" cy="695624"/>
          </a:xfrm>
        </p:spPr>
        <p:txBody>
          <a:bodyPr>
            <a:normAutofit/>
          </a:bodyPr>
          <a:lstStyle/>
          <a:p>
            <a:r>
              <a:rPr lang="en-US" sz="4000" b="0" dirty="0">
                <a:latin typeface="+mj-lt"/>
              </a:rPr>
              <a:t>Schedule Workflows</a:t>
            </a:r>
            <a:r>
              <a:rPr lang="en-US" sz="2900" b="0" dirty="0">
                <a:latin typeface="+mj-lt"/>
              </a:rPr>
              <a:t> to run when you need them!</a:t>
            </a:r>
            <a:endParaRPr lang="en-US" sz="4900" b="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7109" y="1564064"/>
            <a:ext cx="411480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Specify a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of the week or time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day along with a frequency to ensure workflows complete your automation needs when it’s most convenient for the team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Save valuable time and resources by scheduling high-volume,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processing workflows after business hours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Schedule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as a service </a:t>
            </a:r>
            <a:r>
              <a:rPr lang="en-US" dirty="0"/>
              <a:t>continually while the PC is 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37" y="1465656"/>
            <a:ext cx="4282870" cy="40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0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42" y="1483222"/>
            <a:ext cx="11535012" cy="3412628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849" y="1665994"/>
            <a:ext cx="4094776" cy="1429632"/>
          </a:xfrm>
        </p:spPr>
        <p:txBody>
          <a:bodyPr>
            <a:no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cs typeface="Lucida Sans Unicode" panose="020B0602030504020204" pitchFamily="34" charset="0"/>
              </a:rPr>
              <a:t>Displays files being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processed</a:t>
            </a:r>
            <a:r>
              <a:rPr lang="en-US" sz="2000" dirty="0">
                <a:cs typeface="Lucida Sans Unicode" panose="020B0602030504020204" pitchFamily="34" charset="0"/>
              </a:rPr>
              <a:t> through running workflows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cs typeface="Lucida Sans Unicode" panose="020B0602030504020204" pitchFamily="34" charset="0"/>
              </a:rPr>
              <a:t>Makes it easy to identify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bottlenecks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cs typeface="Lucida Sans Unicode" panose="020B0602030504020204" pitchFamily="34" charset="0"/>
              </a:rPr>
              <a:t>Ensure that inputs, processes and outputs are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optimized </a:t>
            </a:r>
          </a:p>
          <a:p>
            <a:pPr marL="0" indent="0">
              <a:buClrTx/>
              <a:buNone/>
            </a:pPr>
            <a:endParaRPr lang="en-US" sz="2000" b="1" dirty="0">
              <a:cs typeface="Lucida Sans Unicode" panose="020B0602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Optimize Workflows with </a:t>
            </a:r>
            <a:r>
              <a:rPr lang="en-US" sz="3600" b="0" dirty="0">
                <a:latin typeface="+mj-lt"/>
              </a:rPr>
              <a:t>LiveFlo</a:t>
            </a:r>
            <a:endParaRPr lang="en-US" sz="4900" b="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567488" y="2851150"/>
            <a:ext cx="3352800" cy="333375"/>
          </a:xfrm>
          <a:prstGeom prst="rightArrow">
            <a:avLst>
              <a:gd name="adj1" fmla="val 27143"/>
              <a:gd name="adj2" fmla="val 98571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2574925"/>
            <a:ext cx="1200150" cy="1200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88" y="2708275"/>
            <a:ext cx="9525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96" y="2670175"/>
            <a:ext cx="1016092" cy="812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3" y="2670174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75020"/>
      </p:ext>
    </p:extLst>
  </p:cSld>
  <p:clrMapOvr>
    <a:masterClrMapping/>
  </p:clrMapOvr>
</p:sld>
</file>

<file path=ppt/theme/theme1.xml><?xml version="1.0" encoding="utf-8"?>
<a:theme xmlns:a="http://schemas.openxmlformats.org/drawingml/2006/main" name="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2.xml><?xml version="1.0" encoding="utf-8"?>
<a:theme xmlns:a="http://schemas.openxmlformats.org/drawingml/2006/main" name="1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3.xml><?xml version="1.0" encoding="utf-8"?>
<a:theme xmlns:a="http://schemas.openxmlformats.org/drawingml/2006/main" name="2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theme-amends-bt-framework_cd3</Template>
  <TotalTime>11903</TotalTime>
  <Words>3043</Words>
  <Application>Microsoft Office PowerPoint</Application>
  <PresentationFormat>Custom</PresentationFormat>
  <Paragraphs>555</Paragraphs>
  <Slides>47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 Light</vt:lpstr>
      <vt:lpstr>Symbol</vt:lpstr>
      <vt:lpstr>Wingdings</vt:lpstr>
      <vt:lpstr>Calibri</vt:lpstr>
      <vt:lpstr>Courier New</vt:lpstr>
      <vt:lpstr>Lucida Sans Unicode</vt:lpstr>
      <vt:lpstr>BT-Brand-Theme_ver1</vt:lpstr>
      <vt:lpstr>1_BT-Brand-Theme_ver1</vt:lpstr>
      <vt:lpstr>2_BT-Brand-Theme_ver1</vt:lpstr>
      <vt:lpstr>PowerPoint Presentation</vt:lpstr>
      <vt:lpstr>Agenda</vt:lpstr>
      <vt:lpstr>PowerPoint Presentation</vt:lpstr>
      <vt:lpstr>Dispatcher Phoenix is…</vt:lpstr>
      <vt:lpstr>PowerPoint Presentation</vt:lpstr>
      <vt:lpstr>Providing Customized Workflows</vt:lpstr>
      <vt:lpstr>Intuitive Workflow Designer Tool</vt:lpstr>
      <vt:lpstr>Schedule Workflows to run when you need them!</vt:lpstr>
      <vt:lpstr>Optimize Workflows with LiveFlo</vt:lpstr>
      <vt:lpstr>Advanced Capture Capabilities</vt:lpstr>
      <vt:lpstr>Automated Document Processes  </vt:lpstr>
      <vt:lpstr>Intelligent File Routing Capabilities</vt:lpstr>
      <vt:lpstr>Store Documents In A Single Step</vt:lpstr>
      <vt:lpstr>Connectors to the Cloud</vt:lpstr>
      <vt:lpstr>PowerPoint Presentation</vt:lpstr>
      <vt:lpstr>PowerPoint Presentation</vt:lpstr>
      <vt:lpstr>Intuitive MFP Integration</vt:lpstr>
      <vt:lpstr>Web-Based Control</vt:lpstr>
      <vt:lpstr>Intelligent Document Classification</vt:lpstr>
      <vt:lpstr>Mobile Accessibility</vt:lpstr>
      <vt:lpstr>Stop Illegal Copying of Sensitive Documents</vt:lpstr>
      <vt:lpstr>4 Types of Copy Protection</vt:lpstr>
      <vt:lpstr>PowerPoint Presentation</vt:lpstr>
      <vt:lpstr>Streamline Indexing with Web-Based Tools</vt:lpstr>
      <vt:lpstr>Bubble Sheet Grading</vt:lpstr>
      <vt:lpstr>Secure Print Release System</vt:lpstr>
      <vt:lpstr>Release2Me Key Features</vt:lpstr>
      <vt:lpstr>PowerPoint Presentation</vt:lpstr>
      <vt:lpstr>PowerPoint Presentation</vt:lpstr>
      <vt:lpstr>Dispatcher Phoenix ScanTrip</vt:lpstr>
      <vt:lpstr>Key Benefits of ScanTrip</vt:lpstr>
      <vt:lpstr>Dispatcher Phoenix Release2Me+</vt:lpstr>
      <vt:lpstr>Key Benefits of Release2Me+</vt:lpstr>
      <vt:lpstr>The Dispatcher Phoenix 7.0 License</vt:lpstr>
      <vt:lpstr>PowerPoint Presentation</vt:lpstr>
      <vt:lpstr>Target Market:  Who Is Our Customer?</vt:lpstr>
      <vt:lpstr>PowerPoint Presentation</vt:lpstr>
      <vt:lpstr>Ascertaining Business Needs:  What Are Your Pain Points?</vt:lpstr>
      <vt:lpstr>Ascertaining Business Needs:  Qualifying Questions for Vertical Markets</vt:lpstr>
      <vt:lpstr>Ascertaining Business Needs:  Qualifying Questions for Vertical Markets (Cont.)</vt:lpstr>
      <vt:lpstr>Ascertaining Business Needs:  What Is Your Cost Of Doing Nothing?</vt:lpstr>
      <vt:lpstr>Ascertaining Business Needs:  What Does Success Look Like?</vt:lpstr>
      <vt:lpstr>PowerPoint Presentation</vt:lpstr>
      <vt:lpstr>Get Started Quickly</vt:lpstr>
      <vt:lpstr>What’s Available for You &amp; Your Customers 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TOMOKO KUWABARA</dc:creator>
  <cp:lastModifiedBy>Hayley Haspeslagh</cp:lastModifiedBy>
  <cp:revision>599</cp:revision>
  <cp:lastPrinted>2020-11-06T19:04:46Z</cp:lastPrinted>
  <dcterms:created xsi:type="dcterms:W3CDTF">2019-04-22T06:37:34Z</dcterms:created>
  <dcterms:modified xsi:type="dcterms:W3CDTF">2022-01-07T16:03:27Z</dcterms:modified>
</cp:coreProperties>
</file>