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4" r:id="rId3"/>
    <p:sldId id="263" r:id="rId4"/>
    <p:sldId id="262" r:id="rId5"/>
    <p:sldId id="258" r:id="rId6"/>
    <p:sldId id="259" r:id="rId7"/>
    <p:sldId id="260" r:id="rId8"/>
    <p:sldId id="285" r:id="rId9"/>
    <p:sldId id="266" r:id="rId10"/>
    <p:sldId id="267" r:id="rId11"/>
    <p:sldId id="290" r:id="rId12"/>
    <p:sldId id="268" r:id="rId13"/>
    <p:sldId id="269" r:id="rId14"/>
    <p:sldId id="270" r:id="rId15"/>
    <p:sldId id="274" r:id="rId16"/>
    <p:sldId id="286" r:id="rId17"/>
    <p:sldId id="271" r:id="rId18"/>
    <p:sldId id="273" r:id="rId19"/>
    <p:sldId id="272" r:id="rId20"/>
    <p:sldId id="280" r:id="rId21"/>
    <p:sldId id="287" r:id="rId22"/>
    <p:sldId id="291" r:id="rId23"/>
    <p:sldId id="288" r:id="rId24"/>
    <p:sldId id="292" r:id="rId25"/>
    <p:sldId id="293" r:id="rId26"/>
    <p:sldId id="281" r:id="rId27"/>
    <p:sldId id="275" r:id="rId28"/>
    <p:sldId id="276" r:id="rId29"/>
    <p:sldId id="277" r:id="rId30"/>
    <p:sldId id="278" r:id="rId31"/>
    <p:sldId id="279" r:id="rId32"/>
    <p:sldId id="282" r:id="rId33"/>
    <p:sldId id="283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77" y="-59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FF6F9-ADD6-4629-88BC-7F7775F6FD66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9BB1B80-9DEE-49CF-B1DA-559FC3874BC0}">
      <dgm:prSet phldrT="[Text]"/>
      <dgm:spPr/>
      <dgm:t>
        <a:bodyPr/>
        <a:lstStyle/>
        <a:p>
          <a:r>
            <a:rPr lang="en-US" smtClean="0"/>
            <a:t>1</a:t>
          </a:r>
          <a:endParaRPr lang="en-US" dirty="0"/>
        </a:p>
      </dgm:t>
    </dgm:pt>
    <dgm:pt modelId="{AC26174C-20D8-4FEC-AC9F-CC9EBA68C336}" type="parTrans" cxnId="{56D6BD29-3808-45F3-8D8F-494BD378EDC3}">
      <dgm:prSet/>
      <dgm:spPr/>
      <dgm:t>
        <a:bodyPr/>
        <a:lstStyle/>
        <a:p>
          <a:endParaRPr lang="en-US"/>
        </a:p>
      </dgm:t>
    </dgm:pt>
    <dgm:pt modelId="{7724468A-15B6-4240-9020-BF7078D3B3B8}" type="sibTrans" cxnId="{56D6BD29-3808-45F3-8D8F-494BD378EDC3}">
      <dgm:prSet/>
      <dgm:spPr/>
      <dgm:t>
        <a:bodyPr/>
        <a:lstStyle/>
        <a:p>
          <a:endParaRPr lang="en-US"/>
        </a:p>
      </dgm:t>
    </dgm:pt>
    <dgm:pt modelId="{E5A627EB-7813-4CAD-BCE4-B36ACEF68C7A}">
      <dgm:prSet phldrT="[Text]" custT="1"/>
      <dgm:spPr/>
      <dgm:t>
        <a:bodyPr/>
        <a:lstStyle/>
        <a:p>
          <a:r>
            <a:rPr lang="en-U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Capture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jobs automatically from a variety of sources.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58B471-9EF4-4B21-9315-B0373F4473A5}" type="parTrans" cxnId="{83E8ECEF-2CA4-473A-B9CF-AD9ACE8D8A92}">
      <dgm:prSet/>
      <dgm:spPr/>
      <dgm:t>
        <a:bodyPr/>
        <a:lstStyle/>
        <a:p>
          <a:endParaRPr lang="en-US"/>
        </a:p>
      </dgm:t>
    </dgm:pt>
    <dgm:pt modelId="{82CF4C98-CC85-4F9C-A9D9-8706FFB5CC9F}" type="sibTrans" cxnId="{83E8ECEF-2CA4-473A-B9CF-AD9ACE8D8A92}">
      <dgm:prSet/>
      <dgm:spPr/>
      <dgm:t>
        <a:bodyPr/>
        <a:lstStyle/>
        <a:p>
          <a:endParaRPr lang="en-US"/>
        </a:p>
      </dgm:t>
    </dgm:pt>
    <dgm:pt modelId="{28A8C5E3-FFAC-4D3D-959B-D3003481A872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158E442D-94CA-4DC6-B48D-9840084576A3}" type="parTrans" cxnId="{798038AB-CFCA-420B-B1F7-53087FCD5AB2}">
      <dgm:prSet/>
      <dgm:spPr/>
      <dgm:t>
        <a:bodyPr/>
        <a:lstStyle/>
        <a:p>
          <a:endParaRPr lang="en-US"/>
        </a:p>
      </dgm:t>
    </dgm:pt>
    <dgm:pt modelId="{BB2F6406-1EBD-4F04-A58E-AEEF4C4ABDF5}" type="sibTrans" cxnId="{798038AB-CFCA-420B-B1F7-53087FCD5AB2}">
      <dgm:prSet/>
      <dgm:spPr/>
      <dgm:t>
        <a:bodyPr/>
        <a:lstStyle/>
        <a:p>
          <a:endParaRPr lang="en-US"/>
        </a:p>
      </dgm:t>
    </dgm:pt>
    <dgm:pt modelId="{D6D43ECE-49B3-4ABD-8735-A30E8F01A6BA}">
      <dgm:prSet phldrT="[Text]" custT="1"/>
      <dgm:spPr/>
      <dgm:t>
        <a:bodyPr/>
        <a:lstStyle/>
        <a:p>
          <a:r>
            <a:rPr lang="en-U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Process and route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jobs with automated ease.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9C3C9B-CD25-42FF-9E51-CBC36430597D}" type="parTrans" cxnId="{327F92F3-B67D-4698-B682-EC74638F1A89}">
      <dgm:prSet/>
      <dgm:spPr/>
      <dgm:t>
        <a:bodyPr/>
        <a:lstStyle/>
        <a:p>
          <a:endParaRPr lang="en-US"/>
        </a:p>
      </dgm:t>
    </dgm:pt>
    <dgm:pt modelId="{2DE6F23C-5B8C-4792-90A8-C15A2BC11E20}" type="sibTrans" cxnId="{327F92F3-B67D-4698-B682-EC74638F1A89}">
      <dgm:prSet/>
      <dgm:spPr/>
      <dgm:t>
        <a:bodyPr/>
        <a:lstStyle/>
        <a:p>
          <a:endParaRPr lang="en-US"/>
        </a:p>
      </dgm:t>
    </dgm:pt>
    <dgm:pt modelId="{3ABCC782-15D7-40B3-96F3-785115635A8D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FDDE6D43-CA66-438A-B647-2238A31F4E8F}" type="parTrans" cxnId="{6153BF2E-D348-475A-AF1D-B62D202D0736}">
      <dgm:prSet/>
      <dgm:spPr/>
      <dgm:t>
        <a:bodyPr/>
        <a:lstStyle/>
        <a:p>
          <a:endParaRPr lang="en-US"/>
        </a:p>
      </dgm:t>
    </dgm:pt>
    <dgm:pt modelId="{78D0B1C1-25B0-4A8A-BCEA-EF2D3BFB4BE9}" type="sibTrans" cxnId="{6153BF2E-D348-475A-AF1D-B62D202D0736}">
      <dgm:prSet/>
      <dgm:spPr/>
      <dgm:t>
        <a:bodyPr/>
        <a:lstStyle/>
        <a:p>
          <a:endParaRPr lang="en-US"/>
        </a:p>
      </dgm:t>
    </dgm:pt>
    <dgm:pt modelId="{9AFBEEB2-6240-4A6E-9FDF-8A3B06CEA50B}">
      <dgm:prSet phldrT="[Text]" custT="1"/>
      <dgm:spPr/>
      <dgm:t>
        <a:bodyPr/>
        <a:lstStyle/>
        <a:p>
          <a:r>
            <a:rPr lang="en-U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Distribute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jobs in a single step.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A0D088-F290-4994-B3C4-D7E200D5A944}" type="parTrans" cxnId="{44503D1B-4A33-4E87-9E53-7F190FF16CF9}">
      <dgm:prSet/>
      <dgm:spPr/>
      <dgm:t>
        <a:bodyPr/>
        <a:lstStyle/>
        <a:p>
          <a:endParaRPr lang="en-US"/>
        </a:p>
      </dgm:t>
    </dgm:pt>
    <dgm:pt modelId="{3E8AA6AF-2C17-495F-916C-4CA4A91BCFB6}" type="sibTrans" cxnId="{44503D1B-4A33-4E87-9E53-7F190FF16CF9}">
      <dgm:prSet/>
      <dgm:spPr/>
      <dgm:t>
        <a:bodyPr/>
        <a:lstStyle/>
        <a:p>
          <a:endParaRPr lang="en-US"/>
        </a:p>
      </dgm:t>
    </dgm:pt>
    <dgm:pt modelId="{7613894A-0CEA-4C57-893C-314FD85D2798}" type="pres">
      <dgm:prSet presAssocID="{952FF6F9-ADD6-4629-88BC-7F7775F6FD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5E190C-2D54-42A9-A8B6-328D93182FCB}" type="pres">
      <dgm:prSet presAssocID="{29BB1B80-9DEE-49CF-B1DA-559FC3874BC0}" presName="composite" presStyleCnt="0"/>
      <dgm:spPr/>
    </dgm:pt>
    <dgm:pt modelId="{0D0A6864-0D42-4C53-8610-9575DF8239AC}" type="pres">
      <dgm:prSet presAssocID="{29BB1B80-9DEE-49CF-B1DA-559FC3874BC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CBEE5-D604-4801-A105-781550C56F5F}" type="pres">
      <dgm:prSet presAssocID="{29BB1B80-9DEE-49CF-B1DA-559FC3874BC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EEE74-3070-4A6D-AA12-B49AD9315B6B}" type="pres">
      <dgm:prSet presAssocID="{7724468A-15B6-4240-9020-BF7078D3B3B8}" presName="sp" presStyleCnt="0"/>
      <dgm:spPr/>
    </dgm:pt>
    <dgm:pt modelId="{53BE3BC4-6E59-4A50-9C51-7C357EF7D70C}" type="pres">
      <dgm:prSet presAssocID="{28A8C5E3-FFAC-4D3D-959B-D3003481A872}" presName="composite" presStyleCnt="0"/>
      <dgm:spPr/>
    </dgm:pt>
    <dgm:pt modelId="{F7DB6B55-8157-4FF6-B61D-676D050ECBEA}" type="pres">
      <dgm:prSet presAssocID="{28A8C5E3-FFAC-4D3D-959B-D3003481A87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84716-AAE8-4596-8BEC-110BCB7CF083}" type="pres">
      <dgm:prSet presAssocID="{28A8C5E3-FFAC-4D3D-959B-D3003481A87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6DD3C-3866-49AD-BA0A-45E73C03AC51}" type="pres">
      <dgm:prSet presAssocID="{BB2F6406-1EBD-4F04-A58E-AEEF4C4ABDF5}" presName="sp" presStyleCnt="0"/>
      <dgm:spPr/>
    </dgm:pt>
    <dgm:pt modelId="{1067106D-9BCD-4A27-9075-3A3C2263DAD7}" type="pres">
      <dgm:prSet presAssocID="{3ABCC782-15D7-40B3-96F3-785115635A8D}" presName="composite" presStyleCnt="0"/>
      <dgm:spPr/>
    </dgm:pt>
    <dgm:pt modelId="{60740B54-69AA-4316-A7A7-597B3CAA056A}" type="pres">
      <dgm:prSet presAssocID="{3ABCC782-15D7-40B3-96F3-785115635A8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AB5BC-B8CE-4CF6-BEFC-556D7E5E81C5}" type="pres">
      <dgm:prSet presAssocID="{3ABCC782-15D7-40B3-96F3-785115635A8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D6BD29-3808-45F3-8D8F-494BD378EDC3}" srcId="{952FF6F9-ADD6-4629-88BC-7F7775F6FD66}" destId="{29BB1B80-9DEE-49CF-B1DA-559FC3874BC0}" srcOrd="0" destOrd="0" parTransId="{AC26174C-20D8-4FEC-AC9F-CC9EBA68C336}" sibTransId="{7724468A-15B6-4240-9020-BF7078D3B3B8}"/>
    <dgm:cxn modelId="{BC76FF54-6D09-4DBD-AA49-970761BD2974}" type="presOf" srcId="{D6D43ECE-49B3-4ABD-8735-A30E8F01A6BA}" destId="{7FD84716-AAE8-4596-8BEC-110BCB7CF083}" srcOrd="0" destOrd="0" presId="urn:microsoft.com/office/officeart/2005/8/layout/chevron2"/>
    <dgm:cxn modelId="{DB83240F-1EA4-49BC-B5AA-51AB25EE2A93}" type="presOf" srcId="{9AFBEEB2-6240-4A6E-9FDF-8A3B06CEA50B}" destId="{A74AB5BC-B8CE-4CF6-BEFC-556D7E5E81C5}" srcOrd="0" destOrd="0" presId="urn:microsoft.com/office/officeart/2005/8/layout/chevron2"/>
    <dgm:cxn modelId="{57BCEBD3-869A-4CA5-9A4F-371743163BA7}" type="presOf" srcId="{29BB1B80-9DEE-49CF-B1DA-559FC3874BC0}" destId="{0D0A6864-0D42-4C53-8610-9575DF8239AC}" srcOrd="0" destOrd="0" presId="urn:microsoft.com/office/officeart/2005/8/layout/chevron2"/>
    <dgm:cxn modelId="{327F92F3-B67D-4698-B682-EC74638F1A89}" srcId="{28A8C5E3-FFAC-4D3D-959B-D3003481A872}" destId="{D6D43ECE-49B3-4ABD-8735-A30E8F01A6BA}" srcOrd="0" destOrd="0" parTransId="{A59C3C9B-CD25-42FF-9E51-CBC36430597D}" sibTransId="{2DE6F23C-5B8C-4792-90A8-C15A2BC11E20}"/>
    <dgm:cxn modelId="{9C811513-476D-41C6-871D-89AE7D76026E}" type="presOf" srcId="{28A8C5E3-FFAC-4D3D-959B-D3003481A872}" destId="{F7DB6B55-8157-4FF6-B61D-676D050ECBEA}" srcOrd="0" destOrd="0" presId="urn:microsoft.com/office/officeart/2005/8/layout/chevron2"/>
    <dgm:cxn modelId="{778CDD52-338E-4D60-A221-0D5087B74D28}" type="presOf" srcId="{E5A627EB-7813-4CAD-BCE4-B36ACEF68C7A}" destId="{53ECBEE5-D604-4801-A105-781550C56F5F}" srcOrd="0" destOrd="0" presId="urn:microsoft.com/office/officeart/2005/8/layout/chevron2"/>
    <dgm:cxn modelId="{CA8E9E62-8362-4412-A4AD-73D1091322AB}" type="presOf" srcId="{952FF6F9-ADD6-4629-88BC-7F7775F6FD66}" destId="{7613894A-0CEA-4C57-893C-314FD85D2798}" srcOrd="0" destOrd="0" presId="urn:microsoft.com/office/officeart/2005/8/layout/chevron2"/>
    <dgm:cxn modelId="{44503D1B-4A33-4E87-9E53-7F190FF16CF9}" srcId="{3ABCC782-15D7-40B3-96F3-785115635A8D}" destId="{9AFBEEB2-6240-4A6E-9FDF-8A3B06CEA50B}" srcOrd="0" destOrd="0" parTransId="{C3A0D088-F290-4994-B3C4-D7E200D5A944}" sibTransId="{3E8AA6AF-2C17-495F-916C-4CA4A91BCFB6}"/>
    <dgm:cxn modelId="{33AE0255-322A-40BC-93FF-DA880C726BA1}" type="presOf" srcId="{3ABCC782-15D7-40B3-96F3-785115635A8D}" destId="{60740B54-69AA-4316-A7A7-597B3CAA056A}" srcOrd="0" destOrd="0" presId="urn:microsoft.com/office/officeart/2005/8/layout/chevron2"/>
    <dgm:cxn modelId="{798038AB-CFCA-420B-B1F7-53087FCD5AB2}" srcId="{952FF6F9-ADD6-4629-88BC-7F7775F6FD66}" destId="{28A8C5E3-FFAC-4D3D-959B-D3003481A872}" srcOrd="1" destOrd="0" parTransId="{158E442D-94CA-4DC6-B48D-9840084576A3}" sibTransId="{BB2F6406-1EBD-4F04-A58E-AEEF4C4ABDF5}"/>
    <dgm:cxn modelId="{83E8ECEF-2CA4-473A-B9CF-AD9ACE8D8A92}" srcId="{29BB1B80-9DEE-49CF-B1DA-559FC3874BC0}" destId="{E5A627EB-7813-4CAD-BCE4-B36ACEF68C7A}" srcOrd="0" destOrd="0" parTransId="{DF58B471-9EF4-4B21-9315-B0373F4473A5}" sibTransId="{82CF4C98-CC85-4F9C-A9D9-8706FFB5CC9F}"/>
    <dgm:cxn modelId="{6153BF2E-D348-475A-AF1D-B62D202D0736}" srcId="{952FF6F9-ADD6-4629-88BC-7F7775F6FD66}" destId="{3ABCC782-15D7-40B3-96F3-785115635A8D}" srcOrd="2" destOrd="0" parTransId="{FDDE6D43-CA66-438A-B647-2238A31F4E8F}" sibTransId="{78D0B1C1-25B0-4A8A-BCEA-EF2D3BFB4BE9}"/>
    <dgm:cxn modelId="{0BB5EBBC-37B5-4A24-9B14-507AB9D225C1}" type="presParOf" srcId="{7613894A-0CEA-4C57-893C-314FD85D2798}" destId="{AE5E190C-2D54-42A9-A8B6-328D93182FCB}" srcOrd="0" destOrd="0" presId="urn:microsoft.com/office/officeart/2005/8/layout/chevron2"/>
    <dgm:cxn modelId="{6048368E-E5F3-4A1E-98B1-38418C8E8645}" type="presParOf" srcId="{AE5E190C-2D54-42A9-A8B6-328D93182FCB}" destId="{0D0A6864-0D42-4C53-8610-9575DF8239AC}" srcOrd="0" destOrd="0" presId="urn:microsoft.com/office/officeart/2005/8/layout/chevron2"/>
    <dgm:cxn modelId="{041BBE52-9EA6-497C-A37D-FFE039E5A425}" type="presParOf" srcId="{AE5E190C-2D54-42A9-A8B6-328D93182FCB}" destId="{53ECBEE5-D604-4801-A105-781550C56F5F}" srcOrd="1" destOrd="0" presId="urn:microsoft.com/office/officeart/2005/8/layout/chevron2"/>
    <dgm:cxn modelId="{83A7EE58-FAF8-4AE4-9308-BB766078D5A8}" type="presParOf" srcId="{7613894A-0CEA-4C57-893C-314FD85D2798}" destId="{384EEE74-3070-4A6D-AA12-B49AD9315B6B}" srcOrd="1" destOrd="0" presId="urn:microsoft.com/office/officeart/2005/8/layout/chevron2"/>
    <dgm:cxn modelId="{0FF72560-E77B-4592-B979-B1D4D4BA1705}" type="presParOf" srcId="{7613894A-0CEA-4C57-893C-314FD85D2798}" destId="{53BE3BC4-6E59-4A50-9C51-7C357EF7D70C}" srcOrd="2" destOrd="0" presId="urn:microsoft.com/office/officeart/2005/8/layout/chevron2"/>
    <dgm:cxn modelId="{C6B2158C-F752-4F44-8F35-0B25A2AF3E74}" type="presParOf" srcId="{53BE3BC4-6E59-4A50-9C51-7C357EF7D70C}" destId="{F7DB6B55-8157-4FF6-B61D-676D050ECBEA}" srcOrd="0" destOrd="0" presId="urn:microsoft.com/office/officeart/2005/8/layout/chevron2"/>
    <dgm:cxn modelId="{2BA1969B-1D56-470C-B9AB-CAD8935AFCD2}" type="presParOf" srcId="{53BE3BC4-6E59-4A50-9C51-7C357EF7D70C}" destId="{7FD84716-AAE8-4596-8BEC-110BCB7CF083}" srcOrd="1" destOrd="0" presId="urn:microsoft.com/office/officeart/2005/8/layout/chevron2"/>
    <dgm:cxn modelId="{73710460-D14D-458F-9FDE-A09E71EA2CBF}" type="presParOf" srcId="{7613894A-0CEA-4C57-893C-314FD85D2798}" destId="{2396DD3C-3866-49AD-BA0A-45E73C03AC51}" srcOrd="3" destOrd="0" presId="urn:microsoft.com/office/officeart/2005/8/layout/chevron2"/>
    <dgm:cxn modelId="{571E51AF-4B19-47DC-A224-7944698A3DA1}" type="presParOf" srcId="{7613894A-0CEA-4C57-893C-314FD85D2798}" destId="{1067106D-9BCD-4A27-9075-3A3C2263DAD7}" srcOrd="4" destOrd="0" presId="urn:microsoft.com/office/officeart/2005/8/layout/chevron2"/>
    <dgm:cxn modelId="{4AB29E96-D282-44F8-9756-6905BA8F2D75}" type="presParOf" srcId="{1067106D-9BCD-4A27-9075-3A3C2263DAD7}" destId="{60740B54-69AA-4316-A7A7-597B3CAA056A}" srcOrd="0" destOrd="0" presId="urn:microsoft.com/office/officeart/2005/8/layout/chevron2"/>
    <dgm:cxn modelId="{330A1279-D1B3-4A6C-BF82-FE5123948A52}" type="presParOf" srcId="{1067106D-9BCD-4A27-9075-3A3C2263DAD7}" destId="{A74AB5BC-B8CE-4CF6-BEFC-556D7E5E81C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A6864-0D42-4C53-8610-9575DF8239AC}">
      <dsp:nvSpPr>
        <dsp:cNvPr id="0" name=""/>
        <dsp:cNvSpPr/>
      </dsp:nvSpPr>
      <dsp:spPr>
        <a:xfrm rot="5400000">
          <a:off x="-196268" y="197405"/>
          <a:ext cx="1308459" cy="91592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1</a:t>
          </a:r>
          <a:endParaRPr lang="en-US" sz="2500" kern="1200" dirty="0"/>
        </a:p>
      </dsp:txBody>
      <dsp:txXfrm rot="-5400000">
        <a:off x="2" y="459097"/>
        <a:ext cx="915921" cy="392538"/>
      </dsp:txXfrm>
    </dsp:sp>
    <dsp:sp modelId="{53ECBEE5-D604-4801-A105-781550C56F5F}">
      <dsp:nvSpPr>
        <dsp:cNvPr id="0" name=""/>
        <dsp:cNvSpPr/>
      </dsp:nvSpPr>
      <dsp:spPr>
        <a:xfrm rot="5400000">
          <a:off x="1851715" y="-934657"/>
          <a:ext cx="850498" cy="27220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Capture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jobs automatically from a variety of sources.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15921" y="42655"/>
        <a:ext cx="2680568" cy="767462"/>
      </dsp:txXfrm>
    </dsp:sp>
    <dsp:sp modelId="{F7DB6B55-8157-4FF6-B61D-676D050ECBEA}">
      <dsp:nvSpPr>
        <dsp:cNvPr id="0" name=""/>
        <dsp:cNvSpPr/>
      </dsp:nvSpPr>
      <dsp:spPr>
        <a:xfrm rot="5400000">
          <a:off x="-196268" y="1307339"/>
          <a:ext cx="1308459" cy="915921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</a:t>
          </a:r>
          <a:endParaRPr lang="en-US" sz="2500" kern="1200" dirty="0"/>
        </a:p>
      </dsp:txBody>
      <dsp:txXfrm rot="-5400000">
        <a:off x="2" y="1569031"/>
        <a:ext cx="915921" cy="392538"/>
      </dsp:txXfrm>
    </dsp:sp>
    <dsp:sp modelId="{7FD84716-AAE8-4596-8BEC-110BCB7CF083}">
      <dsp:nvSpPr>
        <dsp:cNvPr id="0" name=""/>
        <dsp:cNvSpPr/>
      </dsp:nvSpPr>
      <dsp:spPr>
        <a:xfrm rot="5400000">
          <a:off x="1851715" y="175276"/>
          <a:ext cx="850498" cy="27220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Process and route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jobs with automated ease.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15921" y="1152588"/>
        <a:ext cx="2680568" cy="767462"/>
      </dsp:txXfrm>
    </dsp:sp>
    <dsp:sp modelId="{60740B54-69AA-4316-A7A7-597B3CAA056A}">
      <dsp:nvSpPr>
        <dsp:cNvPr id="0" name=""/>
        <dsp:cNvSpPr/>
      </dsp:nvSpPr>
      <dsp:spPr>
        <a:xfrm rot="5400000">
          <a:off x="-196268" y="2417272"/>
          <a:ext cx="1308459" cy="915921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3</a:t>
          </a:r>
          <a:endParaRPr lang="en-US" sz="2500" kern="1200" dirty="0"/>
        </a:p>
      </dsp:txBody>
      <dsp:txXfrm rot="-5400000">
        <a:off x="2" y="2678964"/>
        <a:ext cx="915921" cy="392538"/>
      </dsp:txXfrm>
    </dsp:sp>
    <dsp:sp modelId="{A74AB5BC-B8CE-4CF6-BEFC-556D7E5E81C5}">
      <dsp:nvSpPr>
        <dsp:cNvPr id="0" name=""/>
        <dsp:cNvSpPr/>
      </dsp:nvSpPr>
      <dsp:spPr>
        <a:xfrm rot="5400000">
          <a:off x="1851715" y="1285210"/>
          <a:ext cx="850498" cy="27220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Distribute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jobs in a single step.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15921" y="2262522"/>
        <a:ext cx="2680568" cy="767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2F54A-00A4-4FC3-B29A-79FADD9BBF71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60F41-B761-407A-B319-A16889E19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0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3557-A0C6-48B8-BC0C-9206D646219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3557-A0C6-48B8-BC0C-9206D646219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8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14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_1カラ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>
            <a:spLocks noGrp="1"/>
          </p:cNvSpPr>
          <p:nvPr userDrawn="1">
            <p:ph idx="1" hasCustomPrompt="1"/>
          </p:nvPr>
        </p:nvSpPr>
        <p:spPr>
          <a:xfrm>
            <a:off x="394304" y="1196751"/>
            <a:ext cx="8468343" cy="5273897"/>
          </a:xfrm>
          <a:prstGeom prst="rect">
            <a:avLst/>
          </a:prstGeom>
        </p:spPr>
        <p:txBody>
          <a:bodyPr lIns="103897" tIns="51949" rIns="103897" bIns="51949"/>
          <a:lstStyle>
            <a:lvl1pPr marL="0" indent="0">
              <a:buFontTx/>
              <a:buNone/>
              <a:defRPr sz="1600" b="0" baseline="0">
                <a:latin typeface="Lucida Sans"/>
                <a:cs typeface="Lucida Sans"/>
              </a:defRPr>
            </a:lvl1pPr>
            <a:lvl2pPr marL="519488" indent="0">
              <a:buFontTx/>
              <a:buNone/>
              <a:defRPr sz="1600" b="0">
                <a:latin typeface="Lucida Sans"/>
                <a:cs typeface="Lucida Sans"/>
              </a:defRPr>
            </a:lvl2pPr>
            <a:lvl3pPr marL="1038977" indent="0">
              <a:buFontTx/>
              <a:buNone/>
              <a:defRPr sz="1600" b="0">
                <a:latin typeface="Lucida Sans"/>
                <a:cs typeface="Lucida Sans"/>
              </a:defRPr>
            </a:lvl3pPr>
            <a:lvl4pPr marL="1558464" indent="0">
              <a:buFontTx/>
              <a:buNone/>
              <a:defRPr sz="1600" b="0" baseline="0">
                <a:latin typeface="Lucida Sans"/>
                <a:cs typeface="Lucida Sans"/>
              </a:defRPr>
            </a:lvl4pPr>
            <a:lvl5pPr marL="2077952" indent="0">
              <a:buFontTx/>
              <a:buNone/>
              <a:defRPr sz="1600" b="0" baseline="0">
                <a:latin typeface="Lucida Sans"/>
                <a:cs typeface="Lucida Sans"/>
              </a:defRPr>
            </a:lvl5pPr>
          </a:lstStyle>
          <a:p>
            <a:pPr lvl="0"/>
            <a:r>
              <a:rPr kumimoji="1" lang="en-US" altLang="ja-JP" dirty="0" smtClean="0"/>
              <a:t>Insert Body Copy Here</a:t>
            </a:r>
            <a:endParaRPr kumimoji="1" lang="ja-JP" altLang="en-US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Lucida Sans"/>
                <a:cs typeface="Lucida Sans"/>
              </a:defRPr>
            </a:lvl1pPr>
          </a:lstStyle>
          <a:p>
            <a:r>
              <a:rPr kumimoji="1" lang="en-US" altLang="ja-JP" dirty="0" smtClean="0"/>
              <a:t>Headline/Title (Do Not Move Box)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29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エンド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2590800" y="1768632"/>
            <a:ext cx="3970307" cy="270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16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4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6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6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9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7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5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0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99D2A-AAF5-42C9-B054-54E7CC04593D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57740-2007-4010-9903-5E5D8D6BA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4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148"/>
          <a:stretch/>
        </p:blipFill>
        <p:spPr>
          <a:xfrm>
            <a:off x="381001" y="548640"/>
            <a:ext cx="8381999" cy="5750560"/>
          </a:xfrm>
          <a:prstGeom prst="rect">
            <a:avLst/>
          </a:prstGeom>
        </p:spPr>
      </p:pic>
      <p:sp>
        <p:nvSpPr>
          <p:cNvPr id="5" name="Parallelogram 4"/>
          <p:cNvSpPr/>
          <p:nvPr/>
        </p:nvSpPr>
        <p:spPr>
          <a:xfrm>
            <a:off x="4572000" y="0"/>
            <a:ext cx="4267200" cy="6858000"/>
          </a:xfrm>
          <a:prstGeom prst="parallelogram">
            <a:avLst/>
          </a:prstGeom>
          <a:gradFill flip="none" rotWithShape="1">
            <a:gsLst>
              <a:gs pos="0">
                <a:srgbClr val="0070C0">
                  <a:alpha val="81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53050" y="2133600"/>
            <a:ext cx="27051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Spotlight On: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Dispatcher Phoenix Professional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Workflows</a:t>
            </a:r>
            <a:b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71600"/>
            <a:ext cx="2471392" cy="612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61" y="6425399"/>
            <a:ext cx="515414" cy="3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0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r="21667"/>
          <a:stretch/>
        </p:blipFill>
        <p:spPr>
          <a:xfrm>
            <a:off x="5486401" y="0"/>
            <a:ext cx="365759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86401" y="0"/>
            <a:ext cx="3657599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Route Jobs with </a:t>
            </a:r>
            <a:b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 Ease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D4A2CB-6B25-4C2A-AE62-AFFB99977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07" y="1394618"/>
            <a:ext cx="4700835" cy="5082382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Intuitive scanning, document indexing, and folder browsing.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Enhanced document routing capabilities with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Route and Page </a:t>
            </a:r>
            <a:r>
              <a:rPr lang="en-US" sz="18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</a:t>
            </a:r>
            <a:r>
              <a:rPr lang="en-US" sz="18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Routing.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Easily define rules for routing using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metadata.</a:t>
            </a:r>
          </a:p>
          <a:p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sign-on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popular document management systems, including Microsoft SharePoint.</a:t>
            </a: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48137" y="1470449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3170" y="237744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8040" y="3546365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8357" y="4475389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838198"/>
            <a:ext cx="3481989" cy="5599215"/>
          </a:xfrm>
          <a:prstGeom prst="rect">
            <a:avLst/>
          </a:prstGeom>
        </p:spPr>
      </p:pic>
      <p:pic>
        <p:nvPicPr>
          <p:cNvPr id="1026" name="Picture 2" descr="D:\Dispatcher\Phoenix\Logos\km_dispatcher_phoeni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07" y="2198575"/>
            <a:ext cx="2225774" cy="55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ispatcher\Phoenix\Sample Workflows\A200dpi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67223"/>
            <a:ext cx="457200" cy="6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p Arrow 5"/>
          <p:cNvSpPr/>
          <p:nvPr/>
        </p:nvSpPr>
        <p:spPr>
          <a:xfrm>
            <a:off x="6998794" y="3931103"/>
            <a:ext cx="240206" cy="1088572"/>
          </a:xfrm>
          <a:prstGeom prst="upArrow">
            <a:avLst>
              <a:gd name="adj1" fmla="val 50000"/>
              <a:gd name="adj2" fmla="val 85688"/>
            </a:avLst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r="21667"/>
          <a:stretch/>
        </p:blipFill>
        <p:spPr>
          <a:xfrm>
            <a:off x="5486401" y="0"/>
            <a:ext cx="365759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86401" y="0"/>
            <a:ext cx="3657599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5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Customize Print Files</a:t>
            </a:r>
            <a:b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Automatically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D4A2CB-6B25-4C2A-AE62-AFFB99977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07" y="1394618"/>
            <a:ext cx="3323693" cy="5082382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Simplify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parsing tasks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the Parsing Bundle.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for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annotations and watermarks.</a:t>
            </a:r>
            <a:b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conversion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Postscript or PRN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48137" y="1489499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9939" y="2638425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8137" y="3528218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>
            <a:off x="4114800" y="1371600"/>
            <a:ext cx="4483892" cy="46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148"/>
          <a:stretch/>
        </p:blipFill>
        <p:spPr>
          <a:xfrm>
            <a:off x="381001" y="548640"/>
            <a:ext cx="8381999" cy="5750560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>
            <a:off x="4876800" y="0"/>
            <a:ext cx="3962400" cy="6858000"/>
          </a:xfrm>
          <a:prstGeom prst="parallelogram">
            <a:avLst/>
          </a:prstGeom>
          <a:gradFill flip="none" rotWithShape="1">
            <a:gsLst>
              <a:gs pos="0">
                <a:srgbClr val="0070C0">
                  <a:alpha val="81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76900" y="2209801"/>
            <a:ext cx="25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Cases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477000"/>
            <a:ext cx="515414" cy="3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3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81000" y="1371600"/>
            <a:ext cx="4800600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organization was looking for an intuitive process that would allow employees to scan documents and index them for long-term storage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Dispatcher Phoenix Professional’s file indexing features, they were able to: 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Quickly &amp; easily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and index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documents.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Browse their PC’s folder structure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select the correct folder to store documents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MFP Panel.</a:t>
            </a:r>
            <a:endParaRPr lang="en-US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Search existing folders and create new folders with ease.</a:t>
            </a:r>
            <a:endParaRPr lang="en-US" sz="1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30629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Efficiencies with 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7449" y="1495425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7449" y="2926078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pic>
        <p:nvPicPr>
          <p:cNvPr id="5123" name="Picture 3" descr="D:\Dispatcher\Phoenix\Presentations\Overview 2018 Update\iStock-8721247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r="6250"/>
          <a:stretch/>
        </p:blipFill>
        <p:spPr bwMode="auto">
          <a:xfrm>
            <a:off x="6010541" y="1133475"/>
            <a:ext cx="26574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Dispatcher\Phoenix\Presentations\Overview 2018 Update\mfp-folderbrows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3733871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81000" y="990600"/>
            <a:ext cx="4953000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organization was looking for a workflow management solution that could handle a large volume of documents and would not interrupt their day-to-day operations.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Dispatcher Phoenix Professional’s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Scheduler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they were able to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Maximize their business’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uptime.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Schedule workflows to run at a particular time (e.g., midnight).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Other options include:</a:t>
            </a:r>
          </a:p>
          <a:p>
            <a:pPr marL="1543050" lvl="2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Specifying the interval at which the workflow should run.</a:t>
            </a:r>
          </a:p>
          <a:p>
            <a:pPr marL="1543050" lvl="2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Choosing the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 date/time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that the workflow should run.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14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Schedule Workflows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8416" y="108585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8416" y="25146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71525"/>
            <a:ext cx="2982478" cy="4962525"/>
          </a:xfrm>
          <a:prstGeom prst="rect">
            <a:avLst/>
          </a:prstGeom>
        </p:spPr>
      </p:pic>
      <p:pic>
        <p:nvPicPr>
          <p:cNvPr id="4098" name="Picture 2" descr="D:\Dispatcher\Phoenix\Presentations\Overview 2018 Update\schedul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02" y="3243262"/>
            <a:ext cx="360947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3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45008" y="1371600"/>
            <a:ext cx="5181600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business was looking for a way to quickly and easily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identifier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scanned documents at the MFP and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their printed documents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Dispatcher Phoenix Professional they were able to: 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custom date/time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that was applied to the documents after scanning.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Automatically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a </a:t>
            </a:r>
            <a:r>
              <a:rPr lang="en-US" sz="1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watermark and rename </a:t>
            </a:r>
            <a:b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as part of the workflow.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6324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Productivity with Enhanced Processing Activities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2424" y="1474471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8463" y="2908933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pic>
        <p:nvPicPr>
          <p:cNvPr id="2051" name="Picture 3" descr="D:\Dispatcher\Phoenix\Presentations\Overview 2018 Update\ThinkstockPhotos-5030189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r="33854"/>
          <a:stretch/>
        </p:blipFill>
        <p:spPr bwMode="auto">
          <a:xfrm>
            <a:off x="5706502" y="1291590"/>
            <a:ext cx="327350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ispatcher\Phoenix\Presentations\6.4\waterma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31" y="3057525"/>
            <a:ext cx="363067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0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45008" y="1371600"/>
            <a:ext cx="4760392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business was looking for a way to allow employees to seamlessly scan and index documents to Microsoft SharePoint.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Dispatcher Phoenix Professional they were able to: 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scanned documents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at the MFP and automatically route them to Microsoft SharePoint via a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sign-on.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reate index forms using easy-to-use Index Form Builder to allow for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indexing screens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to display at the MFP.</a:t>
            </a:r>
          </a:p>
          <a:p>
            <a:pPr marL="860425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6324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Drive Collaboration with 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Scan to SharePoint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2424" y="1474471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6591" y="25908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pic>
        <p:nvPicPr>
          <p:cNvPr id="6146" name="Picture 2" descr="D:\Presentations\2017 YBR\sharepointon-data-source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565911"/>
            <a:ext cx="3696431" cy="27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32" y="3886200"/>
            <a:ext cx="332096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07404" y="1447800"/>
            <a:ext cx="5459996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organization needed an automated process to distribute files appropriately based on document metadata. Additionally, they needed to be able to integrate the metadata from scanned documents into a third party solution, such as a CRM system.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Dispatcher Phoenix Professional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they were able to: 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Organize files based on their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pages, file name, annotation, etc.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metadata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separate,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custom formatted files for import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into other applications.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Organize &amp; Retrieve Files with Metadata Processing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4820" y="1550671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4820" y="353949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pic>
        <p:nvPicPr>
          <p:cNvPr id="3074" name="Picture 2" descr="D:\Dispatcher\Phoenix\Presentations\Overview 2018 Update\4657957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743200" cy="413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87559"/>
            <a:ext cx="3685591" cy="25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7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07403" y="1447800"/>
            <a:ext cx="5764797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production printer was looking for a solution to parse and distribute files to be printed on the correct medium based on the content of the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page.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Dispatcher Phoenix Professional, they were able to: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ASCII-based files (text, Postscript, PCL, etc.) based on specific conditions.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paper tray commands once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condition is found.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1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Other File Parsing options include: </a:t>
            </a:r>
          </a:p>
          <a:p>
            <a:pPr marL="1543050" lvl="2" indent="-282575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Using regular expressions</a:t>
            </a:r>
          </a:p>
          <a:p>
            <a:pPr marL="1543050" lvl="2" indent="-282575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Replacing keywords</a:t>
            </a:r>
          </a:p>
          <a:p>
            <a:pPr marL="1543050" lvl="2" indent="-282575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Routing files based on user-defined rules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Boost Workflow with 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File Parsing Tools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4820" y="1550671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3527" y="296799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93" y="1415143"/>
            <a:ext cx="2859405" cy="4560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93" y="4091940"/>
            <a:ext cx="31616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07404" y="1447800"/>
            <a:ext cx="5181600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organization needed a better process for organizing their scanned documents. They needed to be able to automatically route documents to folders based on the client name.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Dispatcher Phoenix Professional, they were able to: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Retrieve client names from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ODBC database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for display on MFP panel. 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Choose appropriate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name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 panel.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Dynamically create folders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selected name.</a:t>
            </a:r>
          </a:p>
          <a:p>
            <a:pPr marL="1143000" lvl="1" indent="-282575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data from the database to incoming 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 Information with 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ODBC Processing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4820" y="1550671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5289" y="324612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18849"/>
            <a:ext cx="2495816" cy="4586062"/>
          </a:xfrm>
          <a:prstGeom prst="rect">
            <a:avLst/>
          </a:prstGeom>
        </p:spPr>
      </p:pic>
      <p:pic>
        <p:nvPicPr>
          <p:cNvPr id="1026" name="Picture 2" descr="D:\Presentations\phoenix\odb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77" y="4743448"/>
            <a:ext cx="1553864" cy="150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lbow Connector 5"/>
          <p:cNvCxnSpPr>
            <a:stCxn id="2" idx="1"/>
            <a:endCxn id="1026" idx="1"/>
          </p:cNvCxnSpPr>
          <p:nvPr/>
        </p:nvCxnSpPr>
        <p:spPr>
          <a:xfrm rot="10800000" flipV="1">
            <a:off x="5912678" y="3611880"/>
            <a:ext cx="259523" cy="1884044"/>
          </a:xfrm>
          <a:prstGeom prst="bentConnector3">
            <a:avLst>
              <a:gd name="adj1" fmla="val 188085"/>
            </a:avLst>
          </a:prstGeom>
          <a:ln w="25400">
            <a:solidFill>
              <a:schemeClr val="accent4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96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77200" y="0"/>
            <a:ext cx="10668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98688-F74B-4ACE-B4B5-B64E86DC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15240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Automation is Here – </a:t>
            </a:r>
            <a:b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 Businesses Ready?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86" y="6477000"/>
            <a:ext cx="515414" cy="315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33600" y="1828800"/>
            <a:ext cx="5486400" cy="14441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24200" y="2227733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workers use some type of automation in their </a:t>
            </a:r>
            <a:r>
              <a:rPr kumimoji="1"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day-to-day work.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8" y="1355287"/>
            <a:ext cx="2391224" cy="239122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133600" y="4460567"/>
            <a:ext cx="5486400" cy="1295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50474" y="4646602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1"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 on a team or in a department that is </a:t>
            </a:r>
            <a:r>
              <a:rPr kumimoji="1"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</a:t>
            </a:r>
            <a:r>
              <a:rPr kumimoji="1"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taking steps to automate daily operations.</a:t>
            </a:r>
            <a:endParaRPr kumimoji="1" 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8" y="3912654"/>
            <a:ext cx="2391224" cy="23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148"/>
          <a:stretch/>
        </p:blipFill>
        <p:spPr>
          <a:xfrm>
            <a:off x="381001" y="548640"/>
            <a:ext cx="8381999" cy="5750560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>
            <a:off x="4876800" y="0"/>
            <a:ext cx="3962400" cy="6858000"/>
          </a:xfrm>
          <a:prstGeom prst="parallelogram">
            <a:avLst/>
          </a:prstGeom>
          <a:gradFill flip="none" rotWithShape="1">
            <a:gsLst>
              <a:gs pos="0">
                <a:srgbClr val="0070C0">
                  <a:alpha val="81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22098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477000"/>
            <a:ext cx="515414" cy="3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2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64690"/>
            <a:ext cx="9143999" cy="1431110"/>
          </a:xfrm>
          <a:prstGeom prst="rect">
            <a:avLst/>
          </a:prstGeom>
          <a:gradFill>
            <a:gsLst>
              <a:gs pos="0">
                <a:srgbClr val="0070C0">
                  <a:alpha val="0"/>
                </a:srgbClr>
              </a:gs>
              <a:gs pos="100000">
                <a:schemeClr val="bg1">
                  <a:lumMod val="85000"/>
                  <a:alpha val="8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" y="4495800"/>
            <a:ext cx="9144000" cy="17526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Parse &amp; Edit Workflow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399" y="4742489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organizations with legacy mainframe systems that are difficult and expensive to customize, the Parsing tool looks for specific data points in a file name using a regular expression. The found values are then associated with print commands including number of copies, duplex/simplex, etc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0812"/>
            <a:ext cx="7383780" cy="3512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4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07404" y="1447800"/>
            <a:ext cx="5181600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Process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Inserts a text string at the beginning or end of a file or a specific line number within the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file.</a:t>
            </a:r>
          </a:p>
          <a:p>
            <a:pPr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Parser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Searches file attributes, such as file name, file type, and size. 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Parse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Distribute Process: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Searches for a keyword or text string within a file. 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Parse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Insert Process: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Inserts a text string into a file after the object of a search has been found. 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Parse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Replace Process: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Replaces text found by a search rule.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Dispatcher Phoenix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Parsing Tools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4820" y="1550671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76794" y="44958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6111" y="36576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5137" y="2994658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5137" y="24384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2442"/>
            <a:ext cx="2750820" cy="3436620"/>
          </a:xfrm>
          <a:prstGeom prst="rect">
            <a:avLst/>
          </a:prstGeom>
        </p:spPr>
      </p:pic>
      <p:pic>
        <p:nvPicPr>
          <p:cNvPr id="2051" name="Picture 3" descr="D:\Presentations\phoenix\px_process_parser_distribu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75" y="4056123"/>
            <a:ext cx="1527050" cy="1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resentations\phoenix\px_process_parser_repla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10" y="4678680"/>
            <a:ext cx="1524000" cy="151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88490"/>
            <a:ext cx="9143999" cy="1431110"/>
          </a:xfrm>
          <a:prstGeom prst="rect">
            <a:avLst/>
          </a:prstGeom>
          <a:gradFill>
            <a:gsLst>
              <a:gs pos="0">
                <a:srgbClr val="0070C0">
                  <a:alpha val="0"/>
                </a:srgbClr>
              </a:gs>
              <a:gs pos="100000">
                <a:schemeClr val="bg1">
                  <a:lumMod val="85000"/>
                  <a:alpha val="8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" y="4419600"/>
            <a:ext cx="9144000" cy="17526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Forms Processing Workflow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399" y="4557236"/>
            <a:ext cx="8839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challenge many organizations face is finding a single line within a block of text. With Dispatcher Phoenix, you can quickly and easily identify the section of the document that needs to be searched. Then, a regular expression is used to identify the required value (client ID, customer number, invoice number, etc.). The workflow then converts the file to a Searchable PDF, exports the metadata from forms processing and uses the customer name to dynamically store documents by client name.</a:t>
            </a:r>
            <a:endParaRPr lang="en-US" sz="1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9" y="1524000"/>
            <a:ext cx="7170420" cy="300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0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r="58796"/>
          <a:stretch/>
        </p:blipFill>
        <p:spPr>
          <a:xfrm>
            <a:off x="6400800" y="-1"/>
            <a:ext cx="2743200" cy="6866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04800" y="1447800"/>
            <a:ext cx="5181600" cy="180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forms for text and barcodes </a:t>
            </a:r>
            <a:b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using regular expressions and standard patterns, such as phone numbers,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security numbers, etc.</a:t>
            </a:r>
          </a:p>
          <a:p>
            <a:pPr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 Matching Tool </a:t>
            </a:r>
            <a:b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includes a library of commonly used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patterns and the ability to create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custom patterns specific to a clients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unique data.</a:t>
            </a:r>
          </a:p>
          <a:p>
            <a:pPr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Preview capabilities and validation messages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allow you to test the configuration before running the workflow.</a:t>
            </a:r>
          </a:p>
          <a:p>
            <a:pPr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Add-On feature for Dispatcher Phoenix Professional.</a:t>
            </a:r>
            <a:endParaRPr lang="en-US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5725"/>
            <a:ext cx="2133600" cy="365125"/>
          </a:xfrm>
        </p:spPr>
        <p:txBody>
          <a:bodyPr/>
          <a:lstStyle/>
          <a:p>
            <a:fld id="{3748CB86-64AE-4F45-93F3-2654B5FFB6A9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38249" y="762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Forms Processing with Dispatcher Phoenix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6247" y="1550671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38416" y="29679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2400" y="3086098"/>
            <a:ext cx="5436604" cy="346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143000" lvl="1" indent="-282575">
              <a:buFont typeface="Courier New" panose="02070309020205020404" pitchFamily="49" charset="0"/>
              <a:buChar char="o"/>
            </a:pPr>
            <a:endParaRPr lang="en-US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0"/>
            <a:ext cx="2743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04800" y="3027316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9843" y="477012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0804" y="598932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Dispatcher\Phoenix\Presentations\Manhattan 2018\formz-rul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55" y="1469571"/>
            <a:ext cx="4364388" cy="32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ispatcher\Phoenix\Presentations\forms-process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06" y="3818883"/>
            <a:ext cx="1789072" cy="171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148"/>
          <a:stretch/>
        </p:blipFill>
        <p:spPr>
          <a:xfrm>
            <a:off x="381001" y="548640"/>
            <a:ext cx="8381999" cy="5750560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>
            <a:off x="4876800" y="0"/>
            <a:ext cx="3962400" cy="6858000"/>
          </a:xfrm>
          <a:prstGeom prst="parallelogram">
            <a:avLst/>
          </a:prstGeom>
          <a:gradFill flip="none" rotWithShape="1">
            <a:gsLst>
              <a:gs pos="0">
                <a:srgbClr val="0070C0">
                  <a:alpha val="81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22098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477000"/>
            <a:ext cx="515414" cy="3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6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148"/>
          <a:stretch/>
        </p:blipFill>
        <p:spPr>
          <a:xfrm>
            <a:off x="381001" y="548640"/>
            <a:ext cx="8381999" cy="5750560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>
            <a:off x="4876800" y="0"/>
            <a:ext cx="3962400" cy="6858000"/>
          </a:xfrm>
          <a:prstGeom prst="parallelogram">
            <a:avLst/>
          </a:prstGeom>
          <a:gradFill flip="none" rotWithShape="1">
            <a:gsLst>
              <a:gs pos="0">
                <a:srgbClr val="0070C0">
                  <a:alpha val="81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220980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477000"/>
            <a:ext cx="515414" cy="3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01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53000" y="1143000"/>
            <a:ext cx="3886200" cy="4950757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6401" y="0"/>
            <a:ext cx="3657599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Success </a:t>
            </a:r>
            <a:b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441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Transportation: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Peterbilt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OnBase Connector</a:t>
            </a:r>
          </a:p>
          <a:p>
            <a:pPr marL="0" indent="0">
              <a:buNone/>
            </a:pPr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Legal: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Casner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Edwards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Dispatcher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Phoenix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</a:p>
          <a:p>
            <a:pPr marL="0" indent="0">
              <a:buNone/>
            </a:pP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Healthcare: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Warren Gen. Hospital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Rx Shield</a:t>
            </a:r>
          </a:p>
          <a:p>
            <a:pPr marL="0" indent="0">
              <a:buNone/>
            </a:pPr>
            <a:endParaRPr lang="en-US" sz="1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Global: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HAMMERmed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Poland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Barcode Processing/File Conversion</a:t>
            </a:r>
            <a:endParaRPr lang="en-US" sz="20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943081" y="946029"/>
            <a:ext cx="3808366" cy="4921258"/>
            <a:chOff x="5085476" y="1197982"/>
            <a:chExt cx="3371090" cy="45614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3116">
              <a:off x="5140366" y="1197982"/>
              <a:ext cx="1687484" cy="2169622"/>
            </a:xfrm>
            <a:prstGeom prst="rect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46775">
              <a:off x="6746842" y="1627733"/>
              <a:ext cx="1701763" cy="2136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627915">
              <a:off x="5085476" y="3415845"/>
              <a:ext cx="1690862" cy="2123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D:\Dispatcher\Phoenix\Presentations\2018 Overview\CS_ECM_Peterbilt-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842573">
              <a:off x="6754803" y="3632254"/>
              <a:ext cx="1701763" cy="212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39368" y="17145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9368" y="27432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39368" y="3753514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39368" y="48006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88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81600" y="1420157"/>
            <a:ext cx="3657600" cy="46736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6401" y="0"/>
            <a:ext cx="3657599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Papers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1"/>
            <a:ext cx="4419600" cy="5211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Dispatcher Phoenix ensures document confidentiality, allows for system authentication and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clear audit trails in every document-intensive industry.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This White Paper describes how the application can be used to help organizations comply with security requirements.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Discover how Dispatcher Phoenix’s scalable platform will enable your organization to optimize performance for your environment.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Find guidance and best practices for mission critical deployments including automated enterprise features such as failover, load balancing, replication and workflow offloading.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84934" y="1019812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04950" y="34290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087">
            <a:off x="5189042" y="1250154"/>
            <a:ext cx="2421082" cy="3133164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2">
            <a:off x="6241236" y="2981782"/>
            <a:ext cx="2421082" cy="313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988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486401" y="0"/>
            <a:ext cx="3657599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81600" y="1420157"/>
            <a:ext cx="3657600" cy="46736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D:\Presentations\phoenix\2018\Healthcare\KON-0859-Dispatcher-Phoenix-HL7-SS_v2B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26" y="1072243"/>
            <a:ext cx="1295400" cy="166551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87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Collateral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026" y="1329721"/>
            <a:ext cx="441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Sales Resources for all Editions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Dispatcher Phoenix Professional Brochure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Sell Sheets for Connectors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Battlecards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YouTube Videos</a:t>
            </a:r>
          </a:p>
          <a:p>
            <a:pP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 Overview</a:t>
            </a:r>
          </a:p>
          <a:p>
            <a:pP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</a:p>
          <a:p>
            <a:pP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Bubble Grader</a:t>
            </a:r>
          </a:p>
          <a:p>
            <a:pPr marL="0" indent="0">
              <a:buNone/>
            </a:pPr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39102" y="1467074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9102" y="1801251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9102" y="2469438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D:\Presentations\2017 YBR\apc-broch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21881"/>
            <a:ext cx="1364023" cy="175874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62" y="2971800"/>
            <a:ext cx="2662236" cy="1508298"/>
          </a:xfrm>
          <a:prstGeom prst="rect">
            <a:avLst/>
          </a:prstGeom>
        </p:spPr>
      </p:pic>
      <p:pic>
        <p:nvPicPr>
          <p:cNvPr id="11267" name="Picture 3" descr="D:\Dispatcher\Phoenix\Presentations\6.9\dp-office-2018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48" y="1467074"/>
            <a:ext cx="1430482" cy="1851212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83" y="2667000"/>
            <a:ext cx="2662236" cy="15082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49" y="4038600"/>
            <a:ext cx="2662237" cy="1508298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1243" y="4381500"/>
            <a:ext cx="1254942" cy="1620732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Dispatcher\Phoenix\Presentations\Legal\Dispatcher_Phoenix_Workshare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011304"/>
            <a:ext cx="1254942" cy="162364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539102" y="2809042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6374" y="3150646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02" y="5116158"/>
            <a:ext cx="2103120" cy="13608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03" y="5413336"/>
            <a:ext cx="2103119" cy="13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0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77200" y="0"/>
            <a:ext cx="10668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98688-F74B-4ACE-B4B5-B64E86DC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Advantages of Automating Workflows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19200"/>
            <a:ext cx="4724400" cy="5257800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the manual effort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needed to complete mundane tasks.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Cutting down on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errors.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Shrinking the processing time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 individual steps.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Getting insights into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performance metrics.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Gaining greater process visibility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identifying potential bottlenecks.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sound business decisions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based on data.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86" y="6477000"/>
            <a:ext cx="515414" cy="315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1295400"/>
            <a:ext cx="39491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flipH="1">
            <a:off x="5257800" y="0"/>
            <a:ext cx="38862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-2" y="0"/>
            <a:ext cx="76199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1832468"/>
            <a:ext cx="4305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Fully-configured sample workflows include: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Convert and Route to Any Folder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Image Clean Up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ODBC Processing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Parse &amp; Distribute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Scan to Folder and/or Email Address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38199"/>
            <a:ext cx="3257158" cy="37906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27" y="0"/>
            <a:ext cx="51054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Resources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246" y="130948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Workflows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4488" y="4354081"/>
            <a:ext cx="3392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Help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0262" y="4877301"/>
            <a:ext cx="388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Comprehensive online documentation &amp; solution walk-through</a:t>
            </a:r>
          </a:p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Intuitive, autocomplete search capabilities</a:t>
            </a:r>
          </a:p>
        </p:txBody>
      </p:sp>
      <p:pic>
        <p:nvPicPr>
          <p:cNvPr id="3074" name="Picture 2" descr="D:\Presentations\2018 Global SEC\hel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33422"/>
            <a:ext cx="4675094" cy="29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86401" y="0"/>
            <a:ext cx="3657599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1198681"/>
            <a:ext cx="53203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LICENSES </a:t>
            </a:r>
            <a:b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NFR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(Not For Resale) licenses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Konica Minolta personnel involved in selling or supporting Dispatcher Phoenix +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Demo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licenses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customer site installations</a:t>
            </a:r>
          </a:p>
          <a:p>
            <a:pPr marL="966788" indent="-457200">
              <a:buFont typeface="Courier New" panose="02070309020205020404" pitchFamily="49" charset="0"/>
              <a:buChar char="o"/>
            </a:pPr>
            <a:r>
              <a:rPr lang="en-US" sz="20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www.sec.kmbs.us/nfr</a:t>
            </a:r>
          </a:p>
          <a:p>
            <a:pPr marL="966788" indent="-457200">
              <a:buFont typeface="Courier New" panose="02070309020205020404" pitchFamily="49" charset="0"/>
              <a:buChar char="o"/>
            </a:pPr>
            <a:r>
              <a:rPr lang="en-US" sz="20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www.sec.kmbs.us/demo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COLLATERAL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Brochures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sell sheets, videos and more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Web-Based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Instructor Led Training classes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5568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Available For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5" y="990600"/>
            <a:ext cx="3925455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4332" y="12954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332" y="38862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4332" y="4800600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esentations\2017 YBR\iStock-8177426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0"/>
          <a:stretch/>
        </p:blipFill>
        <p:spPr bwMode="auto">
          <a:xfrm>
            <a:off x="6248401" y="0"/>
            <a:ext cx="289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8746" y="1413595"/>
            <a:ext cx="53203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PRESALES SUPPORT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Review of customer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Participate in Discovery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 Proof of Concepts for customer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Demos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Conduct Demos of Dispatcher Phoenix Features and Functions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POST-SALES SUPPORT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Remote Installation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Requires Business Needs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0477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Helping You &amp; Your </a:t>
            </a:r>
            <a:b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12584" y="1518285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6374" y="3935233"/>
            <a:ext cx="182880" cy="1828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148"/>
          <a:stretch/>
        </p:blipFill>
        <p:spPr>
          <a:xfrm>
            <a:off x="381001" y="548640"/>
            <a:ext cx="8381999" cy="5750560"/>
          </a:xfrm>
          <a:prstGeom prst="rect">
            <a:avLst/>
          </a:prstGeom>
        </p:spPr>
      </p:pic>
      <p:sp>
        <p:nvSpPr>
          <p:cNvPr id="6" name="Parallelogram 5"/>
          <p:cNvSpPr/>
          <p:nvPr/>
        </p:nvSpPr>
        <p:spPr>
          <a:xfrm>
            <a:off x="4876800" y="0"/>
            <a:ext cx="3962400" cy="6858000"/>
          </a:xfrm>
          <a:prstGeom prst="parallelogram">
            <a:avLst/>
          </a:prstGeom>
          <a:gradFill flip="none" rotWithShape="1">
            <a:gsLst>
              <a:gs pos="0">
                <a:srgbClr val="0070C0">
                  <a:alpha val="81000"/>
                </a:srgbClr>
              </a:gs>
              <a:gs pos="100000">
                <a:schemeClr val="accent4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76900" y="2209801"/>
            <a:ext cx="25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477000"/>
            <a:ext cx="515414" cy="3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36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06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77200" y="0"/>
            <a:ext cx="10668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98688-F74B-4ACE-B4B5-B64E86DC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Your Document Processing &amp; Workflow </a:t>
            </a:r>
            <a:b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Solution Should Be: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338071"/>
            <a:ext cx="4325414" cy="4525963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enough to handle any business workflow.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Easy-to-use and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intuitively designed.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Full-featured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to address simple to complex document processing challenges.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Expandable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as your business needs grow.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86" y="6477000"/>
            <a:ext cx="515414" cy="315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D:\Dispatcher\Phoenix\Presentations\Overview 2018 Update\wfbuil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38071"/>
            <a:ext cx="3656536" cy="365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Dispatcher\Phoenix\Presentations\Update Webinar\home-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29034"/>
            <a:ext cx="2961134" cy="23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Webinar Series\June 2015 - Mobile\iPad-horizont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68" y="4739474"/>
            <a:ext cx="24892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9978" y="266700"/>
            <a:ext cx="6330822" cy="609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5105400"/>
            <a:ext cx="9144000" cy="1272693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98688-F74B-4ACE-B4B5-B64E86DC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Dispatcher Phoenix Family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90601"/>
            <a:ext cx="8229600" cy="228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automation solution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optimizes business processes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costs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productivity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 any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 by: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Automatically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collecting files from various locations.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Simplifying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scanning/indexing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operations at the MFP.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files automatically.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Connecting to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cloud applications and popular document </a:t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systems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0639" y="5224662"/>
            <a:ext cx="76262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Winning!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 2018-2019  Legal PaceSetter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Award; BLI 2017-2018 Financial Services PaceSetter Award; Finalist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World Technology Network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87" y="5004121"/>
            <a:ext cx="1086652" cy="15490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86" y="6477000"/>
            <a:ext cx="515414" cy="315899"/>
          </a:xfrm>
          <a:prstGeom prst="rect">
            <a:avLst/>
          </a:prstGeom>
        </p:spPr>
      </p:pic>
      <p:pic>
        <p:nvPicPr>
          <p:cNvPr id="1026" name="Picture 2" descr="C:\Users\Hayley\Documents\Graphics\bli-awards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61" y="1981200"/>
            <a:ext cx="2254232" cy="273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97320" y="3276600"/>
            <a:ext cx="5257800" cy="22467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Google Drive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One Drive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One Drive for Business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Microsoft SharePoint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SharePoint Online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Dropbox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Box.com</a:t>
            </a:r>
          </a:p>
          <a:p>
            <a:pPr marL="285750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Worldox</a:t>
            </a: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FilesAnywhere</a:t>
            </a: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WebDAV</a:t>
            </a:r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FileAssist</a:t>
            </a: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OnBase</a:t>
            </a: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Much More</a:t>
            </a:r>
          </a:p>
          <a:p>
            <a:pPr marL="285750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030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88490"/>
            <a:ext cx="9143999" cy="1431110"/>
          </a:xfrm>
          <a:prstGeom prst="rect">
            <a:avLst/>
          </a:prstGeom>
          <a:gradFill>
            <a:gsLst>
              <a:gs pos="0">
                <a:srgbClr val="0070C0">
                  <a:alpha val="0"/>
                </a:srgbClr>
              </a:gs>
              <a:gs pos="100000">
                <a:schemeClr val="bg1">
                  <a:lumMod val="85000"/>
                  <a:alpha val="8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" y="4419600"/>
            <a:ext cx="9144000" cy="17526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04800" y="4648203"/>
            <a:ext cx="8763000" cy="1377269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 algn="l" defTabSz="91434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71" indent="0" algn="l" defTabSz="9143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42" indent="0" algn="l" defTabSz="9143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13" indent="0" algn="l" defTabSz="9143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684" indent="0" algn="l" defTabSz="9143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41" indent="-228586" algn="l" defTabSz="9143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2" indent="-228586" algn="l" defTabSz="9143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3" indent="-228586" algn="l" defTabSz="9143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4" indent="-228586" algn="l" defTabSz="9143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Dispatcher Phoenix Foundations	Dispatcher Phoenix </a:t>
            </a:r>
            <a:r>
              <a:rPr lang="en-US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Healthcare	Dispatcher 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Phoenix ECM</a:t>
            </a:r>
          </a:p>
          <a:p>
            <a:pPr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Dispatcher Phoenix Professional	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Dispatcher Phoenix Education	Dispatcher Phoenix ECM Basic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Dispatcher Phoenix Legal	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Dispatcher Phoenix Finance            AccurioPro Connect</a:t>
            </a:r>
          </a:p>
          <a:p>
            <a:pPr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Dispatcher Phoenix Government 	Dispatcher Phoenix Office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Simple, Economical &amp; Powerful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3027" y="1617620"/>
            <a:ext cx="999639" cy="2052680"/>
          </a:xfrm>
          <a:prstGeom prst="rect">
            <a:avLst/>
          </a:prstGeom>
          <a:noFill/>
          <a:ln w="9525">
            <a:solidFill>
              <a:srgbClr val="4F0E6C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6427" y="1312820"/>
            <a:ext cx="7204593" cy="2420980"/>
            <a:chOff x="-12699" y="1600200"/>
            <a:chExt cx="8188950" cy="2420980"/>
          </a:xfrm>
        </p:grpSpPr>
        <p:pic>
          <p:nvPicPr>
            <p:cNvPr id="16" name="Picture 15" descr="C:\Users\mike\Documents\work\dispatcherPro\phoenix\Education\installerLogo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699" y="1968500"/>
              <a:ext cx="1081603" cy="2052680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C:\Users\mike\Documents\work\dispatcherPro\phoenix\Version 4\Presentations\installerLogo-HC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86600" y="1828800"/>
              <a:ext cx="1089651" cy="2067035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1752600"/>
              <a:ext cx="993601" cy="2052680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905000"/>
              <a:ext cx="1072101" cy="2052680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1828800"/>
              <a:ext cx="993601" cy="2052680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3" descr="C:\Users\mike\Documents\work\dispatcherPro\phoenix\logos and graphics\v2_4\legal\installerLog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776078"/>
              <a:ext cx="1089651" cy="2067035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600200"/>
              <a:ext cx="1081603" cy="2052681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676400"/>
              <a:ext cx="993601" cy="2052680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2" descr="C:\Users\mike\Documents\work\dispatcherPro\phoenix\logos and graphics\v2_4\pro\installerLogo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604919"/>
              <a:ext cx="1081603" cy="2052681"/>
            </a:xfrm>
            <a:prstGeom prst="rect">
              <a:avLst/>
            </a:prstGeom>
            <a:noFill/>
            <a:ln w="9525">
              <a:solidFill>
                <a:srgbClr val="4F0E6C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0"/>
            <a:ext cx="515414" cy="3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77200" y="0"/>
            <a:ext cx="10668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98688-F74B-4ACE-B4B5-B64E86DC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Features To </a:t>
            </a:r>
            <a:b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Help Streamline Workflow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86" y="1524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Built in features of any Dispatcher Phoenix edition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make it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build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workflows </a:t>
            </a:r>
            <a:b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that address any document workflow challenge: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Graphical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Designer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Workflow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MFP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Options including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sign-on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Form Builder Tool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LiveFlo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User Interface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Scalable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86" y="6477000"/>
            <a:ext cx="515414" cy="315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47799"/>
            <a:ext cx="4876800" cy="491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4400" y="4495800"/>
            <a:ext cx="3276600" cy="1219200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77200" y="0"/>
            <a:ext cx="10668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98688-F74B-4ACE-B4B5-B64E86DC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0772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Tailored Solution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63" y="1219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Dispatcher Phoenix’s enhanced scalability, you can c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unique, modular,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tailored to client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needs. Optional add-in modules include: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Cloud Connector Bundle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Bates Stamp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OCR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Barcode Processing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Bubble Grader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Convert to Microsoft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Convert to PDF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Copy Defender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Redact, Highlight &amp; Strikeout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Release2Me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Rx Shield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86" y="6477000"/>
            <a:ext cx="515414" cy="315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76800" y="4830236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2000" dirty="0" smtClean="0"/>
              <a:t>feel automating workflows would be </a:t>
            </a:r>
            <a:r>
              <a:rPr kumimoji="1" lang="en-US" sz="2000" b="1" dirty="0" smtClean="0">
                <a:solidFill>
                  <a:srgbClr val="0070C0"/>
                </a:solidFill>
              </a:rPr>
              <a:t>cost-prohibitive</a:t>
            </a:r>
            <a:endParaRPr kumimoji="1" lang="en-US" sz="2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05" y="2438400"/>
            <a:ext cx="2499590" cy="24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015875" y="4271417"/>
            <a:ext cx="5128125" cy="7100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15875" y="2057400"/>
            <a:ext cx="5128125" cy="7100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15874" y="3176179"/>
            <a:ext cx="5128125" cy="7100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77200" y="0"/>
            <a:ext cx="10668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98688-F74B-4ACE-B4B5-B64E86DC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75438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Optimize Workflows with </a:t>
            </a:r>
            <a:b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Dispatcher Phoenix Professional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86" y="6477000"/>
            <a:ext cx="515414" cy="315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13000730"/>
              </p:ext>
            </p:extLst>
          </p:nvPr>
        </p:nvGraphicFramePr>
        <p:xfrm>
          <a:off x="394305" y="1981200"/>
          <a:ext cx="3638008" cy="35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 descr="D:\Dispatcher\Phoenix\Presentations\onedrive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28" y="4288971"/>
            <a:ext cx="870857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ispatcher\Phoenix\Presentations\pdf_data_extracti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95" y="3138756"/>
            <a:ext cx="945560" cy="81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ispatcher\Phoenix\Presentations\sharepoint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07" y="4267200"/>
            <a:ext cx="849224" cy="84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Dispatcher\Phoenix\Presentations\bEST-inpu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7" y="1981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Presentations\phoenix\abs_stamp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81" y="3124200"/>
            <a:ext cx="908414" cy="87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Presentations\phoenix\abs-highl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189" y="3213910"/>
            <a:ext cx="614239" cy="6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Presentations\phoenix\c754_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189" y="4267200"/>
            <a:ext cx="890747" cy="66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54" y="2107246"/>
            <a:ext cx="662308" cy="662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75" y="2107246"/>
            <a:ext cx="826225" cy="6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1009</Words>
  <Application>Microsoft Office PowerPoint</Application>
  <PresentationFormat>On-screen Show (4:3)</PresentationFormat>
  <Paragraphs>237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Automation is Here –  Are Businesses Ready?</vt:lpstr>
      <vt:lpstr>Key Advantages of Automating Workflows</vt:lpstr>
      <vt:lpstr>Your Document Processing &amp; Workflow  Solution Should Be:</vt:lpstr>
      <vt:lpstr>The Dispatcher Phoenix Family</vt:lpstr>
      <vt:lpstr>Simple, Economical &amp; Powerful</vt:lpstr>
      <vt:lpstr>Key Features To  Help Streamline Workflow</vt:lpstr>
      <vt:lpstr>A Tailored Solution</vt:lpstr>
      <vt:lpstr>Optimize Workflows with  Dispatcher Phoenix Professional</vt:lpstr>
      <vt:lpstr>Route Jobs with  Automated Ease</vt:lpstr>
      <vt:lpstr>Customize Print Files Automatically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Parse &amp; Edit Workflow</vt:lpstr>
      <vt:lpstr>PowerPoint Presentation</vt:lpstr>
      <vt:lpstr>Forms Processing Workflow</vt:lpstr>
      <vt:lpstr>PowerPoint Presentation</vt:lpstr>
      <vt:lpstr>PowerPoint Presentation</vt:lpstr>
      <vt:lpstr>PowerPoint Presentation</vt:lpstr>
      <vt:lpstr>Customer Success  Profiles</vt:lpstr>
      <vt:lpstr>White Papers</vt:lpstr>
      <vt:lpstr>Marketing Collateral</vt:lpstr>
      <vt:lpstr>Other Resources</vt:lpstr>
      <vt:lpstr>Available For You</vt:lpstr>
      <vt:lpstr>Helping You &amp; Your  Customers</vt:lpstr>
      <vt:lpstr>PowerPoint Presentation</vt:lpstr>
      <vt:lpstr>PowerPoint Presentation</vt:lpstr>
    </vt:vector>
  </TitlesOfParts>
  <Company>Konica Minolta Business Solutions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</dc:creator>
  <cp:lastModifiedBy>Catherine</cp:lastModifiedBy>
  <cp:revision>74</cp:revision>
  <dcterms:created xsi:type="dcterms:W3CDTF">2018-12-05T14:50:51Z</dcterms:created>
  <dcterms:modified xsi:type="dcterms:W3CDTF">2018-12-11T18:23:59Z</dcterms:modified>
</cp:coreProperties>
</file>